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1"/>
  </p:sldMasterIdLst>
  <p:notesMasterIdLst>
    <p:notesMasterId r:id="rId38"/>
  </p:notesMasterIdLst>
  <p:sldIdLst>
    <p:sldId id="256" r:id="rId2"/>
    <p:sldId id="292" r:id="rId3"/>
    <p:sldId id="259" r:id="rId4"/>
    <p:sldId id="293" r:id="rId5"/>
    <p:sldId id="260" r:id="rId6"/>
    <p:sldId id="279" r:id="rId7"/>
    <p:sldId id="280" r:id="rId8"/>
    <p:sldId id="261" r:id="rId9"/>
    <p:sldId id="262" r:id="rId10"/>
    <p:sldId id="272" r:id="rId11"/>
    <p:sldId id="267" r:id="rId12"/>
    <p:sldId id="273" r:id="rId13"/>
    <p:sldId id="268" r:id="rId14"/>
    <p:sldId id="310" r:id="rId15"/>
    <p:sldId id="274" r:id="rId16"/>
    <p:sldId id="263" r:id="rId17"/>
    <p:sldId id="296" r:id="rId18"/>
    <p:sldId id="264" r:id="rId19"/>
    <p:sldId id="298" r:id="rId20"/>
    <p:sldId id="299" r:id="rId21"/>
    <p:sldId id="300" r:id="rId22"/>
    <p:sldId id="301" r:id="rId23"/>
    <p:sldId id="285" r:id="rId24"/>
    <p:sldId id="287" r:id="rId25"/>
    <p:sldId id="265" r:id="rId26"/>
    <p:sldId id="276" r:id="rId27"/>
    <p:sldId id="266" r:id="rId28"/>
    <p:sldId id="277" r:id="rId29"/>
    <p:sldId id="269" r:id="rId30"/>
    <p:sldId id="278" r:id="rId31"/>
    <p:sldId id="286" r:id="rId32"/>
    <p:sldId id="302" r:id="rId33"/>
    <p:sldId id="305" r:id="rId34"/>
    <p:sldId id="306" r:id="rId35"/>
    <p:sldId id="307" r:id="rId36"/>
    <p:sldId id="308"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14" d="100"/>
          <a:sy n="114" d="100"/>
        </p:scale>
        <p:origin x="-918" y="19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2C0A2B-D511-4011-8D76-0EA68371DA92}" type="datetimeFigureOut">
              <a:rPr lang="fr-FR" smtClean="0"/>
              <a:t>19/03/2024</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E38586-9D81-4A36-B219-97D34ED367D2}" type="slidenum">
              <a:rPr lang="fr-FR" smtClean="0"/>
              <a:t>‹N°›</a:t>
            </a:fld>
            <a:endParaRPr lang="fr-FR"/>
          </a:p>
        </p:txBody>
      </p:sp>
    </p:spTree>
    <p:extLst>
      <p:ext uri="{BB962C8B-B14F-4D97-AF65-F5344CB8AC3E}">
        <p14:creationId xmlns:p14="http://schemas.microsoft.com/office/powerpoint/2010/main" val="2607770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Fracture des deux os de la jambe droite ouverte de dehors en dedans </a:t>
            </a:r>
            <a:r>
              <a:rPr lang="fr-FR" dirty="0" err="1"/>
              <a:t>Gustillo</a:t>
            </a:r>
            <a:r>
              <a:rPr lang="fr-FR" dirty="0"/>
              <a:t> </a:t>
            </a:r>
            <a:r>
              <a:rPr lang="fr-FR" dirty="0" err="1"/>
              <a:t>IIIb</a:t>
            </a:r>
            <a:r>
              <a:rPr lang="fr-FR" dirty="0"/>
              <a:t> du 1/3 moyen avec perte de substance osseuse de 3 cm au niveau de la diaphyse tibiale de la partie moyenne, </a:t>
            </a:r>
          </a:p>
          <a:p>
            <a:r>
              <a:rPr lang="fr-FR" dirty="0"/>
              <a:t>fracture comminutive du 1/3 moyen du péroné avec une lésion de l’artère tibiale postérieure, ouverture postérieure du mollet à la jonction musculo-tendineuse du muscle avec un pied bien vascularisé</a:t>
            </a:r>
          </a:p>
          <a:p>
            <a:endParaRPr lang="fr-FR" dirty="0"/>
          </a:p>
        </p:txBody>
      </p:sp>
      <p:sp>
        <p:nvSpPr>
          <p:cNvPr id="4" name="Espace réservé du numéro de diapositive 3"/>
          <p:cNvSpPr>
            <a:spLocks noGrp="1"/>
          </p:cNvSpPr>
          <p:nvPr>
            <p:ph type="sldNum" sz="quarter" idx="10"/>
          </p:nvPr>
        </p:nvSpPr>
        <p:spPr/>
        <p:txBody>
          <a:bodyPr/>
          <a:lstStyle/>
          <a:p>
            <a:fld id="{B2E38586-9D81-4A36-B219-97D34ED367D2}" type="slidenum">
              <a:rPr lang="fr-FR" smtClean="0"/>
              <a:t>4</a:t>
            </a:fld>
            <a:endParaRPr lang="fr-FR"/>
          </a:p>
        </p:txBody>
      </p:sp>
    </p:spTree>
    <p:extLst>
      <p:ext uri="{BB962C8B-B14F-4D97-AF65-F5344CB8AC3E}">
        <p14:creationId xmlns:p14="http://schemas.microsoft.com/office/powerpoint/2010/main" val="4094289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1" dirty="0"/>
              <a:t>Incision centrée sur le sommet du grand trochanter sous contrôle de l’ampli</a:t>
            </a:r>
          </a:p>
          <a:p>
            <a:r>
              <a:rPr lang="fr-FR" sz="1200" b="1" dirty="0"/>
              <a:t>Trépanation à la pointe carrée du sommet du grand trochanter dans l’axe de la diaphyse fémorale</a:t>
            </a:r>
          </a:p>
          <a:p>
            <a:r>
              <a:rPr lang="fr-FR" sz="1200" b="1" dirty="0"/>
              <a:t>Mise en place de la tige guide </a:t>
            </a:r>
            <a:r>
              <a:rPr lang="fr-FR" sz="1200" b="1" dirty="0" err="1"/>
              <a:t>centro</a:t>
            </a:r>
            <a:r>
              <a:rPr lang="fr-FR" sz="1200" b="1" dirty="0"/>
              <a:t> médullaire</a:t>
            </a:r>
          </a:p>
          <a:p>
            <a:r>
              <a:rPr lang="fr-FR" sz="1200" b="1" dirty="0"/>
              <a:t>Alésage progressif avec les têtes coupantes de diamètres progressivement croissants sous contrôle de l’ampli</a:t>
            </a:r>
          </a:p>
          <a:p>
            <a:r>
              <a:rPr lang="fr-FR" sz="1200" b="1" dirty="0"/>
              <a:t>Arrêt quand le passage dans l’isthme fémoral devient étroit</a:t>
            </a:r>
          </a:p>
          <a:p>
            <a:r>
              <a:rPr lang="fr-FR" sz="1200" b="1" dirty="0"/>
              <a:t>Récupération du spongieux qui est tassé, quantité largement suffisante pour éviter le prélèvement de la crête iliaque</a:t>
            </a:r>
          </a:p>
          <a:p>
            <a:endParaRPr lang="fr-FR" dirty="0"/>
          </a:p>
          <a:p>
            <a:endParaRPr lang="fr-FR" dirty="0"/>
          </a:p>
        </p:txBody>
      </p:sp>
      <p:sp>
        <p:nvSpPr>
          <p:cNvPr id="4" name="Espace réservé du numéro de diapositive 3"/>
          <p:cNvSpPr>
            <a:spLocks noGrp="1"/>
          </p:cNvSpPr>
          <p:nvPr>
            <p:ph type="sldNum" sz="quarter" idx="10"/>
          </p:nvPr>
        </p:nvSpPr>
        <p:spPr/>
        <p:txBody>
          <a:bodyPr/>
          <a:lstStyle/>
          <a:p>
            <a:fld id="{B2E38586-9D81-4A36-B219-97D34ED367D2}" type="slidenum">
              <a:rPr lang="fr-FR" smtClean="0"/>
              <a:t>16</a:t>
            </a:fld>
            <a:endParaRPr lang="fr-FR"/>
          </a:p>
        </p:txBody>
      </p:sp>
    </p:spTree>
    <p:extLst>
      <p:ext uri="{BB962C8B-B14F-4D97-AF65-F5344CB8AC3E}">
        <p14:creationId xmlns:p14="http://schemas.microsoft.com/office/powerpoint/2010/main" val="3524304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E38586-9D81-4A36-B219-97D34ED367D2}" type="slidenum">
              <a:rPr lang="fr-FR" smtClean="0"/>
              <a:t>29</a:t>
            </a:fld>
            <a:endParaRPr lang="fr-FR"/>
          </a:p>
        </p:txBody>
      </p:sp>
    </p:spTree>
    <p:extLst>
      <p:ext uri="{BB962C8B-B14F-4D97-AF65-F5344CB8AC3E}">
        <p14:creationId xmlns:p14="http://schemas.microsoft.com/office/powerpoint/2010/main" val="10296443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fr-FR"/>
              <a:t>Modifiez le style du titre</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AA309A6D-C09C-4548-B29A-6CF363A7E532}" type="datetimeFigureOut">
              <a:rPr lang="fr-FR" smtClean="0"/>
              <a:t>19/03/2024</a:t>
            </a:fld>
            <a:endParaRPr lang="fr-BE"/>
          </a:p>
        </p:txBody>
      </p:sp>
      <p:sp>
        <p:nvSpPr>
          <p:cNvPr id="5" name="Footer Placeholder 4"/>
          <p:cNvSpPr>
            <a:spLocks noGrp="1"/>
          </p:cNvSpPr>
          <p:nvPr>
            <p:ph type="ftr" sz="quarter" idx="11"/>
          </p:nvPr>
        </p:nvSpPr>
        <p:spPr/>
        <p:txBody>
          <a:bodyPr/>
          <a:lstStyle/>
          <a:p>
            <a:endParaRPr lang="fr-BE"/>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1"/>
            <a:ext cx="584978" cy="365125"/>
          </a:xfrm>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36524963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fr-FR"/>
              <a:t>Modifiez le style du titre</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AA309A6D-C09C-4548-B29A-6CF363A7E532}" type="datetimeFigureOut">
              <a:rPr lang="fr-FR" smtClean="0"/>
              <a:t>19/03/2024</a:t>
            </a:fld>
            <a:endParaRPr lang="fr-BE"/>
          </a:p>
        </p:txBody>
      </p:sp>
      <p:sp>
        <p:nvSpPr>
          <p:cNvPr id="5" name="Footer Placeholder 4"/>
          <p:cNvSpPr>
            <a:spLocks noGrp="1"/>
          </p:cNvSpPr>
          <p:nvPr>
            <p:ph type="ftr" sz="quarter" idx="11"/>
          </p:nvPr>
        </p:nvSpPr>
        <p:spPr/>
        <p:txBody>
          <a:bodyPr/>
          <a:lstStyle/>
          <a:p>
            <a:endParaRPr lang="fr-BE"/>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4160432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fr-FR"/>
              <a:t>Modifiez le style du titre</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AA309A6D-C09C-4548-B29A-6CF363A7E532}" type="datetimeFigureOut">
              <a:rPr lang="fr-FR" smtClean="0"/>
              <a:t>19/03/2024</a:t>
            </a:fld>
            <a:endParaRPr lang="fr-BE"/>
          </a:p>
        </p:txBody>
      </p:sp>
      <p:sp>
        <p:nvSpPr>
          <p:cNvPr id="5" name="Footer Placeholder 4"/>
          <p:cNvSpPr>
            <a:spLocks noGrp="1"/>
          </p:cNvSpPr>
          <p:nvPr>
            <p:ph type="ftr" sz="quarter" idx="11"/>
          </p:nvPr>
        </p:nvSpPr>
        <p:spPr/>
        <p:txBody>
          <a:bodyPr/>
          <a:lstStyle/>
          <a:p>
            <a:endParaRPr lang="fr-BE"/>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CF4668DC-857F-487D-BFFA-8C0CA5037977}" type="slidenum">
              <a:rPr lang="fr-BE" smtClean="0"/>
              <a:t>‹N°›</a:t>
            </a:fld>
            <a:endParaRPr lang="fr-BE"/>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0569727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fr-FR"/>
              <a:t>Modifiez le style du titre</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Cliquez pour modifier les styles du texte du masque</a:t>
            </a:r>
          </a:p>
        </p:txBody>
      </p:sp>
      <p:sp>
        <p:nvSpPr>
          <p:cNvPr id="5" name="Date Placeholder 4"/>
          <p:cNvSpPr>
            <a:spLocks noGrp="1"/>
          </p:cNvSpPr>
          <p:nvPr>
            <p:ph type="dt" sz="half" idx="10"/>
          </p:nvPr>
        </p:nvSpPr>
        <p:spPr/>
        <p:txBody>
          <a:bodyPr/>
          <a:lstStyle/>
          <a:p>
            <a:fld id="{AA309A6D-C09C-4548-B29A-6CF363A7E532}" type="datetimeFigureOut">
              <a:rPr lang="fr-FR" smtClean="0"/>
              <a:t>19/03/2024</a:t>
            </a:fld>
            <a:endParaRPr lang="fr-BE"/>
          </a:p>
        </p:txBody>
      </p:sp>
      <p:sp>
        <p:nvSpPr>
          <p:cNvPr id="6" name="Footer Placeholder 5"/>
          <p:cNvSpPr>
            <a:spLocks noGrp="1"/>
          </p:cNvSpPr>
          <p:nvPr>
            <p:ph type="ftr" sz="quarter" idx="11"/>
          </p:nvPr>
        </p:nvSpPr>
        <p:spPr/>
        <p:txBody>
          <a:bodyPr/>
          <a:lstStyle/>
          <a:p>
            <a:endParaRPr lang="fr-BE"/>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27816327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fr-FR"/>
              <a:t>Modifiez le style du titre</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Cliquez pour modifier les styles du texte du masque</a:t>
            </a:r>
          </a:p>
        </p:txBody>
      </p:sp>
      <p:sp>
        <p:nvSpPr>
          <p:cNvPr id="5" name="Date Placeholder 4"/>
          <p:cNvSpPr>
            <a:spLocks noGrp="1"/>
          </p:cNvSpPr>
          <p:nvPr>
            <p:ph type="dt" sz="half" idx="10"/>
          </p:nvPr>
        </p:nvSpPr>
        <p:spPr/>
        <p:txBody>
          <a:bodyPr/>
          <a:lstStyle/>
          <a:p>
            <a:fld id="{AA309A6D-C09C-4548-B29A-6CF363A7E532}" type="datetimeFigureOut">
              <a:rPr lang="fr-FR" smtClean="0"/>
              <a:t>19/03/2024</a:t>
            </a:fld>
            <a:endParaRPr lang="fr-BE"/>
          </a:p>
        </p:txBody>
      </p:sp>
      <p:sp>
        <p:nvSpPr>
          <p:cNvPr id="6" name="Footer Placeholder 5"/>
          <p:cNvSpPr>
            <a:spLocks noGrp="1"/>
          </p:cNvSpPr>
          <p:nvPr>
            <p:ph type="ftr" sz="quarter" idx="11"/>
          </p:nvPr>
        </p:nvSpPr>
        <p:spPr/>
        <p:txBody>
          <a:bodyPr/>
          <a:lstStyle/>
          <a:p>
            <a:endParaRPr lang="fr-BE"/>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CF4668DC-857F-487D-BFFA-8C0CA5037977}" type="slidenum">
              <a:rPr lang="fr-BE" smtClean="0"/>
              <a:t>‹N°›</a:t>
            </a:fld>
            <a:endParaRPr lang="fr-BE"/>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1841023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fr-FR"/>
              <a:t>Modifiez le style du titre</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Cliquez pour modifier les styles du texte du masque</a:t>
            </a:r>
          </a:p>
        </p:txBody>
      </p:sp>
      <p:sp>
        <p:nvSpPr>
          <p:cNvPr id="5" name="Date Placeholder 4"/>
          <p:cNvSpPr>
            <a:spLocks noGrp="1"/>
          </p:cNvSpPr>
          <p:nvPr>
            <p:ph type="dt" sz="half" idx="10"/>
          </p:nvPr>
        </p:nvSpPr>
        <p:spPr/>
        <p:txBody>
          <a:bodyPr/>
          <a:lstStyle/>
          <a:p>
            <a:fld id="{AA309A6D-C09C-4548-B29A-6CF363A7E532}" type="datetimeFigureOut">
              <a:rPr lang="fr-FR" smtClean="0"/>
              <a:t>19/03/2024</a:t>
            </a:fld>
            <a:endParaRPr lang="fr-BE"/>
          </a:p>
        </p:txBody>
      </p:sp>
      <p:sp>
        <p:nvSpPr>
          <p:cNvPr id="6" name="Footer Placeholder 5"/>
          <p:cNvSpPr>
            <a:spLocks noGrp="1"/>
          </p:cNvSpPr>
          <p:nvPr>
            <p:ph type="ftr" sz="quarter" idx="11"/>
          </p:nvPr>
        </p:nvSpPr>
        <p:spPr/>
        <p:txBody>
          <a:bodyPr/>
          <a:lstStyle/>
          <a:p>
            <a:endParaRPr lang="fr-BE"/>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11963530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A309A6D-C09C-4548-B29A-6CF363A7E532}" type="datetimeFigureOut">
              <a:rPr lang="fr-FR" smtClean="0"/>
              <a:t>19/03/2024</a:t>
            </a:fld>
            <a:endParaRPr lang="fr-BE"/>
          </a:p>
        </p:txBody>
      </p:sp>
      <p:sp>
        <p:nvSpPr>
          <p:cNvPr id="5" name="Footer Placeholder 4"/>
          <p:cNvSpPr>
            <a:spLocks noGrp="1"/>
          </p:cNvSpPr>
          <p:nvPr>
            <p:ph type="ftr" sz="quarter" idx="11"/>
          </p:nvPr>
        </p:nvSpPr>
        <p:spPr/>
        <p:txBody>
          <a:bodyPr/>
          <a:lstStyle/>
          <a:p>
            <a:endParaRPr lang="fr-BE"/>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19463354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fr-FR"/>
              <a:t>Modifiez le style du titre</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A309A6D-C09C-4548-B29A-6CF363A7E532}" type="datetimeFigureOut">
              <a:rPr lang="fr-FR" smtClean="0"/>
              <a:t>19/03/2024</a:t>
            </a:fld>
            <a:endParaRPr lang="fr-BE"/>
          </a:p>
        </p:txBody>
      </p:sp>
      <p:sp>
        <p:nvSpPr>
          <p:cNvPr id="5" name="Footer Placeholder 4"/>
          <p:cNvSpPr>
            <a:spLocks noGrp="1"/>
          </p:cNvSpPr>
          <p:nvPr>
            <p:ph type="ftr" sz="quarter" idx="11"/>
          </p:nvPr>
        </p:nvSpPr>
        <p:spPr/>
        <p:txBody>
          <a:bodyPr/>
          <a:lstStyle/>
          <a:p>
            <a:endParaRPr lang="fr-BE"/>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4188480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fr-FR"/>
              <a:t>Modifiez le style du titre</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A309A6D-C09C-4548-B29A-6CF363A7E532}" type="datetimeFigureOut">
              <a:rPr lang="fr-FR" smtClean="0"/>
              <a:t>19/03/2024</a:t>
            </a:fld>
            <a:endParaRPr lang="fr-BE"/>
          </a:p>
        </p:txBody>
      </p:sp>
      <p:sp>
        <p:nvSpPr>
          <p:cNvPr id="5" name="Footer Placeholder 4"/>
          <p:cNvSpPr>
            <a:spLocks noGrp="1"/>
          </p:cNvSpPr>
          <p:nvPr>
            <p:ph type="ftr" sz="quarter" idx="11"/>
          </p:nvPr>
        </p:nvSpPr>
        <p:spPr/>
        <p:txBody>
          <a:bodyPr/>
          <a:lstStyle/>
          <a:p>
            <a:endParaRPr lang="fr-BE"/>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3258218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AA309A6D-C09C-4548-B29A-6CF363A7E532}" type="datetimeFigureOut">
              <a:rPr lang="fr-FR" smtClean="0"/>
              <a:t>19/03/2024</a:t>
            </a:fld>
            <a:endParaRPr lang="fr-BE"/>
          </a:p>
        </p:txBody>
      </p:sp>
      <p:sp>
        <p:nvSpPr>
          <p:cNvPr id="5" name="Footer Placeholder 4"/>
          <p:cNvSpPr>
            <a:spLocks noGrp="1"/>
          </p:cNvSpPr>
          <p:nvPr>
            <p:ph type="ftr" sz="quarter" idx="11"/>
          </p:nvPr>
        </p:nvSpPr>
        <p:spPr/>
        <p:txBody>
          <a:bodyPr/>
          <a:lstStyle/>
          <a:p>
            <a:endParaRPr lang="fr-BE"/>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3260844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AA309A6D-C09C-4548-B29A-6CF363A7E532}" type="datetimeFigureOut">
              <a:rPr lang="fr-FR" smtClean="0"/>
              <a:t>19/03/2024</a:t>
            </a:fld>
            <a:endParaRPr lang="fr-BE"/>
          </a:p>
        </p:txBody>
      </p:sp>
      <p:sp>
        <p:nvSpPr>
          <p:cNvPr id="6" name="Footer Placeholder 5"/>
          <p:cNvSpPr>
            <a:spLocks noGrp="1"/>
          </p:cNvSpPr>
          <p:nvPr>
            <p:ph type="ftr" sz="quarter" idx="11"/>
          </p:nvPr>
        </p:nvSpPr>
        <p:spPr/>
        <p:txBody>
          <a:bodyPr/>
          <a:lstStyle/>
          <a:p>
            <a:endParaRPr lang="fr-BE"/>
          </a:p>
        </p:txBody>
      </p:sp>
      <p:sp>
        <p:nvSpPr>
          <p:cNvPr id="9"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511228" y="787783"/>
            <a:ext cx="584978" cy="365125"/>
          </a:xfrm>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3675080872"/>
      </p:ext>
    </p:extLst>
  </p:cSld>
  <p:clrMapOvr>
    <a:masterClrMapping/>
  </p:clrMapOvr>
  <p:extLst>
    <p:ext uri="{DCECCB84-F9BA-43D5-87BE-67443E8EF086}">
      <p15:sldGuideLst xmlns=""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a:t>Modifiez le style du titre</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AA309A6D-C09C-4548-B29A-6CF363A7E532}" type="datetimeFigureOut">
              <a:rPr lang="fr-FR" smtClean="0"/>
              <a:t>19/03/2024</a:t>
            </a:fld>
            <a:endParaRPr lang="fr-BE"/>
          </a:p>
        </p:txBody>
      </p:sp>
      <p:sp>
        <p:nvSpPr>
          <p:cNvPr id="8" name="Footer Placeholder 7"/>
          <p:cNvSpPr>
            <a:spLocks noGrp="1"/>
          </p:cNvSpPr>
          <p:nvPr>
            <p:ph type="ftr" sz="quarter" idx="11"/>
          </p:nvPr>
        </p:nvSpPr>
        <p:spPr/>
        <p:txBody>
          <a:bodyPr/>
          <a:lstStyle/>
          <a:p>
            <a:endParaRPr lang="fr-BE"/>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453890720"/>
      </p:ext>
    </p:extLst>
  </p:cSld>
  <p:clrMapOvr>
    <a:masterClrMapping/>
  </p:clrMapOvr>
  <p:extLst>
    <p:ext uri="{DCECCB84-F9BA-43D5-87BE-67443E8EF086}">
      <p15:sldGuideLst xmlns=""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AA309A6D-C09C-4548-B29A-6CF363A7E532}" type="datetimeFigureOut">
              <a:rPr lang="fr-FR" smtClean="0"/>
              <a:t>19/03/2024</a:t>
            </a:fld>
            <a:endParaRPr lang="fr-BE"/>
          </a:p>
        </p:txBody>
      </p:sp>
      <p:sp>
        <p:nvSpPr>
          <p:cNvPr id="4" name="Footer Placeholder 3"/>
          <p:cNvSpPr>
            <a:spLocks noGrp="1"/>
          </p:cNvSpPr>
          <p:nvPr>
            <p:ph type="ftr" sz="quarter" idx="11"/>
          </p:nvPr>
        </p:nvSpPr>
        <p:spPr/>
        <p:txBody>
          <a:bodyPr/>
          <a:lstStyle/>
          <a:p>
            <a:endParaRPr lang="fr-BE"/>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23281386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309A6D-C09C-4548-B29A-6CF363A7E532}" type="datetimeFigureOut">
              <a:rPr lang="fr-FR" smtClean="0"/>
              <a:t>19/03/2024</a:t>
            </a:fld>
            <a:endParaRPr lang="fr-BE"/>
          </a:p>
        </p:txBody>
      </p:sp>
      <p:sp>
        <p:nvSpPr>
          <p:cNvPr id="3" name="Footer Placeholder 2"/>
          <p:cNvSpPr>
            <a:spLocks noGrp="1"/>
          </p:cNvSpPr>
          <p:nvPr>
            <p:ph type="ftr" sz="quarter" idx="11"/>
          </p:nvPr>
        </p:nvSpPr>
        <p:spPr/>
        <p:txBody>
          <a:bodyPr/>
          <a:lstStyle/>
          <a:p>
            <a:endParaRPr lang="fr-BE"/>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30591437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fr-FR"/>
              <a:t>Modifiez le style du titre</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AA309A6D-C09C-4548-B29A-6CF363A7E532}" type="datetimeFigureOut">
              <a:rPr lang="fr-FR" smtClean="0"/>
              <a:t>19/03/2024</a:t>
            </a:fld>
            <a:endParaRPr lang="fr-BE"/>
          </a:p>
        </p:txBody>
      </p:sp>
      <p:sp>
        <p:nvSpPr>
          <p:cNvPr id="6" name="Footer Placeholder 5"/>
          <p:cNvSpPr>
            <a:spLocks noGrp="1"/>
          </p:cNvSpPr>
          <p:nvPr>
            <p:ph type="ftr" sz="quarter" idx="11"/>
          </p:nvPr>
        </p:nvSpPr>
        <p:spPr/>
        <p:txBody>
          <a:bodyPr/>
          <a:lstStyle/>
          <a:p>
            <a:endParaRPr lang="fr-BE"/>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854372647"/>
      </p:ext>
    </p:extLst>
  </p:cSld>
  <p:clrMapOvr>
    <a:masterClrMapping/>
  </p:clrMapOvr>
  <p:extLst>
    <p:ext uri="{DCECCB84-F9BA-43D5-87BE-67443E8EF086}">
      <p15:sldGuideLst xmlns=""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AA309A6D-C09C-4548-B29A-6CF363A7E532}" type="datetimeFigureOut">
              <a:rPr lang="fr-FR" smtClean="0"/>
              <a:t>19/03/2024</a:t>
            </a:fld>
            <a:endParaRPr lang="fr-BE"/>
          </a:p>
        </p:txBody>
      </p:sp>
      <p:sp>
        <p:nvSpPr>
          <p:cNvPr id="6" name="Footer Placeholder 5"/>
          <p:cNvSpPr>
            <a:spLocks noGrp="1"/>
          </p:cNvSpPr>
          <p:nvPr>
            <p:ph type="ftr" sz="quarter" idx="11"/>
          </p:nvPr>
        </p:nvSpPr>
        <p:spPr/>
        <p:txBody>
          <a:bodyPr/>
          <a:lstStyle/>
          <a:p>
            <a:endParaRPr lang="fr-BE"/>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1653325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285"/>
            <a:ext cx="1952272" cy="6852968"/>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fld id="{AA309A6D-C09C-4548-B29A-6CF363A7E532}" type="datetimeFigureOut">
              <a:rPr lang="fr-FR" smtClean="0"/>
              <a:t>19/03/2024</a:t>
            </a:fld>
            <a:endParaRPr lang="fr-BE"/>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fr-BE"/>
          </a:p>
        </p:txBody>
      </p:sp>
      <p:sp>
        <p:nvSpPr>
          <p:cNvPr id="6" name="Slide Number Placeholder 5"/>
          <p:cNvSpPr>
            <a:spLocks noGrp="1"/>
          </p:cNvSpPr>
          <p:nvPr>
            <p:ph type="sldNum" sz="quarter" idx="4"/>
          </p:nvPr>
        </p:nvSpPr>
        <p:spPr bwMode="gray">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fld id="{CF4668DC-857F-487D-BFFA-8C0CA5037977}" type="slidenum">
              <a:rPr lang="fr-BE" smtClean="0"/>
              <a:t>‹N°›</a:t>
            </a:fld>
            <a:endParaRPr lang="fr-BE"/>
          </a:p>
        </p:txBody>
      </p:sp>
    </p:spTree>
    <p:extLst>
      <p:ext uri="{BB962C8B-B14F-4D97-AF65-F5344CB8AC3E}">
        <p14:creationId xmlns:p14="http://schemas.microsoft.com/office/powerpoint/2010/main" val="625512926"/>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779912" y="603424"/>
            <a:ext cx="5618515" cy="2541431"/>
          </a:xfrm>
        </p:spPr>
        <p:txBody>
          <a:bodyPr>
            <a:normAutofit/>
          </a:bodyPr>
          <a:lstStyle/>
          <a:p>
            <a:pPr algn="ctr"/>
            <a:r>
              <a:rPr lang="fr-FR" sz="2800" dirty="0"/>
              <a:t/>
            </a:r>
            <a:br>
              <a:rPr lang="fr-FR" sz="2800" dirty="0"/>
            </a:br>
            <a:r>
              <a:rPr lang="fr-FR" sz="1800" b="1" dirty="0"/>
              <a:t>Reconstruction d’une perte de substance diaphysaire du tibia   par la technique de la membrane induite  et RIA</a:t>
            </a:r>
            <a:br>
              <a:rPr lang="fr-FR" sz="1800" b="1" dirty="0"/>
            </a:br>
            <a:r>
              <a:rPr lang="fr-FR" sz="1800" b="1" dirty="0"/>
              <a:t>A PROPOS D’UN CAS </a:t>
            </a:r>
          </a:p>
        </p:txBody>
      </p:sp>
      <p:pic>
        <p:nvPicPr>
          <p:cNvPr id="3" name="Picture 3">
            <a:extLst>
              <a:ext uri="{FF2B5EF4-FFF2-40B4-BE49-F238E27FC236}">
                <a16:creationId xmlns="" xmlns:a16="http://schemas.microsoft.com/office/drawing/2014/main" id="{6EB6B4BB-FE2E-FC66-0984-2BA9967501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624"/>
            <a:ext cx="5934075" cy="1924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ZoneTexte 4">
            <a:extLst>
              <a:ext uri="{FF2B5EF4-FFF2-40B4-BE49-F238E27FC236}">
                <a16:creationId xmlns="" xmlns:a16="http://schemas.microsoft.com/office/drawing/2014/main" id="{2F39A366-F55A-EFC2-B8CB-88F099F6E145}"/>
              </a:ext>
            </a:extLst>
          </p:cNvPr>
          <p:cNvSpPr txBox="1"/>
          <p:nvPr/>
        </p:nvSpPr>
        <p:spPr>
          <a:xfrm>
            <a:off x="241765" y="3068960"/>
            <a:ext cx="3646309" cy="1569660"/>
          </a:xfrm>
          <a:prstGeom prst="rect">
            <a:avLst/>
          </a:prstGeom>
          <a:noFill/>
        </p:spPr>
        <p:txBody>
          <a:bodyPr wrap="square">
            <a:spAutoFit/>
          </a:bodyPr>
          <a:lstStyle/>
          <a:p>
            <a:pPr algn="ctr"/>
            <a:r>
              <a:rPr lang="fr-FR" sz="1800" dirty="0" smtClean="0">
                <a:latin typeface="Arial Black" panose="020B0A04020102020204" pitchFamily="34" charset="0"/>
              </a:rPr>
              <a:t>Dr S.TAOULI </a:t>
            </a:r>
            <a:r>
              <a:rPr lang="fr-FR" sz="1800" dirty="0">
                <a:latin typeface="Arial Black" panose="020B0A04020102020204" pitchFamily="34" charset="0"/>
              </a:rPr>
              <a:t>, </a:t>
            </a:r>
            <a:endParaRPr lang="fr-FR" sz="1800" dirty="0" smtClean="0">
              <a:latin typeface="Arial Black" panose="020B0A04020102020204" pitchFamily="34" charset="0"/>
            </a:endParaRPr>
          </a:p>
          <a:p>
            <a:pPr algn="ctr"/>
            <a:r>
              <a:rPr lang="fr-FR" sz="1800" dirty="0" smtClean="0">
                <a:latin typeface="Arial Black" panose="020B0A04020102020204" pitchFamily="34" charset="0"/>
              </a:rPr>
              <a:t>Dr C.LATERZA</a:t>
            </a:r>
            <a:endParaRPr lang="fr-FR" sz="1800" dirty="0">
              <a:latin typeface="Arial Black" panose="020B0A04020102020204" pitchFamily="34" charset="0"/>
            </a:endParaRPr>
          </a:p>
          <a:p>
            <a:pPr algn="ctr"/>
            <a:endParaRPr lang="fr-FR" sz="1800" dirty="0">
              <a:latin typeface="Arial Black" panose="020B0A04020102020204" pitchFamily="34" charset="0"/>
            </a:endParaRPr>
          </a:p>
          <a:p>
            <a:pPr algn="ctr"/>
            <a:r>
              <a:rPr lang="fr-FR" sz="1400" dirty="0">
                <a:latin typeface="Arial Black" panose="020B0A04020102020204" pitchFamily="34" charset="0"/>
              </a:rPr>
              <a:t>SERVICE DE CHIRURGIE ORTHOPEDIQUE ET</a:t>
            </a:r>
          </a:p>
          <a:p>
            <a:pPr algn="ctr"/>
            <a:r>
              <a:rPr lang="fr-FR" sz="1400" dirty="0">
                <a:latin typeface="Arial Black" panose="020B0A04020102020204" pitchFamily="34" charset="0"/>
              </a:rPr>
              <a:t>TRAUMATOLOGIQUE</a:t>
            </a:r>
            <a:endParaRPr lang="fr-FR" sz="1400" dirty="0"/>
          </a:p>
        </p:txBody>
      </p:sp>
      <p:pic>
        <p:nvPicPr>
          <p:cNvPr id="6" name="Image 5" descr="Une image contenant intérieur, vêtements, désordre, plusieurs&#10;&#10;Description générée automatiquement">
            <a:extLst>
              <a:ext uri="{FF2B5EF4-FFF2-40B4-BE49-F238E27FC236}">
                <a16:creationId xmlns="" xmlns:a16="http://schemas.microsoft.com/office/drawing/2014/main" id="{EF995318-C1A8-81D8-852C-9CFCA0A420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675259" y="2357670"/>
            <a:ext cx="3569129" cy="5143500"/>
          </a:xfrm>
          <a:prstGeom prst="rect">
            <a:avLst/>
          </a:prstGeom>
        </p:spPr>
      </p:pic>
    </p:spTree>
    <p:extLst>
      <p:ext uri="{BB962C8B-B14F-4D97-AF65-F5344CB8AC3E}">
        <p14:creationId xmlns:p14="http://schemas.microsoft.com/office/powerpoint/2010/main" val="31875265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ortho.internes\Desktop\IMG_20221005_155258.jpg"/>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21199" r="19623"/>
          <a:stretch/>
        </p:blipFill>
        <p:spPr bwMode="auto">
          <a:xfrm>
            <a:off x="441109" y="620688"/>
            <a:ext cx="3579477" cy="4536504"/>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1979712" y="5589240"/>
            <a:ext cx="5400600" cy="369332"/>
          </a:xfrm>
          <a:prstGeom prst="rect">
            <a:avLst/>
          </a:prstGeom>
          <a:noFill/>
        </p:spPr>
        <p:txBody>
          <a:bodyPr wrap="square" rtlCol="0">
            <a:spAutoFit/>
          </a:bodyPr>
          <a:lstStyle/>
          <a:p>
            <a:r>
              <a:rPr lang="fr-FR" dirty="0"/>
              <a:t>Radio post-op jambe face et profil</a:t>
            </a:r>
          </a:p>
        </p:txBody>
      </p:sp>
      <p:pic>
        <p:nvPicPr>
          <p:cNvPr id="4" name="Picture 2" descr="C:\Users\ortho.internes\Desktop\IMG_20221005_15524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131" r="8283"/>
          <a:stretch/>
        </p:blipFill>
        <p:spPr bwMode="auto">
          <a:xfrm>
            <a:off x="4572000" y="620688"/>
            <a:ext cx="4214535" cy="4237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70528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J21 07/01/2022</a:t>
            </a:r>
            <a:r>
              <a:rPr lang="fr-FR" dirty="0"/>
              <a:t/>
            </a:r>
            <a:br>
              <a:rPr lang="fr-FR" dirty="0"/>
            </a:br>
            <a:endParaRPr lang="fr-FR" dirty="0"/>
          </a:p>
        </p:txBody>
      </p:sp>
      <p:sp>
        <p:nvSpPr>
          <p:cNvPr id="3" name="Espace réservé du contenu 2"/>
          <p:cNvSpPr>
            <a:spLocks noGrp="1"/>
          </p:cNvSpPr>
          <p:nvPr>
            <p:ph idx="1"/>
          </p:nvPr>
        </p:nvSpPr>
        <p:spPr>
          <a:xfrm>
            <a:off x="1043608" y="1412776"/>
            <a:ext cx="6591985" cy="3777622"/>
          </a:xfrm>
        </p:spPr>
        <p:txBody>
          <a:bodyPr/>
          <a:lstStyle/>
          <a:p>
            <a:r>
              <a:rPr lang="fr-FR" dirty="0"/>
              <a:t>Consultation de contrôle clinique :	</a:t>
            </a:r>
          </a:p>
          <a:p>
            <a:pPr lvl="1"/>
            <a:r>
              <a:rPr lang="fr-FR" dirty="0"/>
              <a:t>Bonne évolution locale, douleurs sont relativement bien tolérées (pallier 2)</a:t>
            </a:r>
          </a:p>
          <a:p>
            <a:pPr lvl="1"/>
            <a:r>
              <a:rPr lang="fr-FR" dirty="0"/>
              <a:t>Bonne tolérance du FE, soins locaux, brossage quotidien à l’eau </a:t>
            </a:r>
            <a:r>
              <a:rPr lang="fr-FR" dirty="0" err="1"/>
              <a:t>savoneuse</a:t>
            </a:r>
            <a:endParaRPr lang="fr-FR" dirty="0"/>
          </a:p>
          <a:p>
            <a:pPr lvl="1"/>
            <a:r>
              <a:rPr lang="fr-FR" dirty="0"/>
              <a:t>Radio : matériel d’ostéosynthèse en place</a:t>
            </a:r>
          </a:p>
          <a:p>
            <a:endParaRPr lang="fr-FR" dirty="0"/>
          </a:p>
          <a:p>
            <a:r>
              <a:rPr lang="fr-FR" dirty="0"/>
              <a:t>Consultation de contrôle radiologique</a:t>
            </a:r>
          </a:p>
        </p:txBody>
      </p:sp>
    </p:spTree>
    <p:extLst>
      <p:ext uri="{BB962C8B-B14F-4D97-AF65-F5344CB8AC3E}">
        <p14:creationId xmlns:p14="http://schemas.microsoft.com/office/powerpoint/2010/main" val="3891768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ortho.internes\Desktop\RADIO DES MEMBRES INFERIEURS.Se 6002.Img 6002-1.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1052736"/>
            <a:ext cx="3620770" cy="45259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ortho.internes\Desktop\RADIO DES MEMBRES INFERIEURS.Se 6003.Img 600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6056" y="764704"/>
            <a:ext cx="3620770" cy="4525963"/>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a:extLst>
              <a:ext uri="{FF2B5EF4-FFF2-40B4-BE49-F238E27FC236}">
                <a16:creationId xmlns="" xmlns:a16="http://schemas.microsoft.com/office/drawing/2014/main" id="{393537D3-2174-5C34-2524-9820E58A31D5}"/>
              </a:ext>
            </a:extLst>
          </p:cNvPr>
          <p:cNvSpPr txBox="1"/>
          <p:nvPr/>
        </p:nvSpPr>
        <p:spPr>
          <a:xfrm>
            <a:off x="1691680" y="333905"/>
            <a:ext cx="4572000" cy="369332"/>
          </a:xfrm>
          <a:prstGeom prst="rect">
            <a:avLst/>
          </a:prstGeom>
          <a:noFill/>
        </p:spPr>
        <p:txBody>
          <a:bodyPr wrap="square">
            <a:spAutoFit/>
          </a:bodyPr>
          <a:lstStyle/>
          <a:p>
            <a:pPr algn="ctr"/>
            <a:r>
              <a:rPr lang="fr-FR" b="1" dirty="0">
                <a:solidFill>
                  <a:srgbClr val="FF0000"/>
                </a:solidFill>
              </a:rPr>
              <a:t>J21</a:t>
            </a:r>
            <a:endParaRPr lang="fr-FR" dirty="0">
              <a:solidFill>
                <a:srgbClr val="FF0000"/>
              </a:solidFill>
            </a:endParaRPr>
          </a:p>
        </p:txBody>
      </p:sp>
      <p:sp>
        <p:nvSpPr>
          <p:cNvPr id="3" name="ZoneTexte 2">
            <a:extLst>
              <a:ext uri="{FF2B5EF4-FFF2-40B4-BE49-F238E27FC236}">
                <a16:creationId xmlns="" xmlns:a16="http://schemas.microsoft.com/office/drawing/2014/main" id="{986E00AC-3591-F2D3-C5A4-EB2747917CBF}"/>
              </a:ext>
            </a:extLst>
          </p:cNvPr>
          <p:cNvSpPr txBox="1"/>
          <p:nvPr/>
        </p:nvSpPr>
        <p:spPr>
          <a:xfrm>
            <a:off x="1403648" y="5928198"/>
            <a:ext cx="6192688" cy="584775"/>
          </a:xfrm>
          <a:prstGeom prst="rect">
            <a:avLst/>
          </a:prstGeom>
          <a:solidFill>
            <a:srgbClr val="FFFF00"/>
          </a:solidFill>
        </p:spPr>
        <p:txBody>
          <a:bodyPr wrap="square">
            <a:spAutoFit/>
          </a:bodyPr>
          <a:lstStyle/>
          <a:p>
            <a:pPr lvl="1"/>
            <a:r>
              <a:rPr lang="fr-FR" sz="1600" dirty="0"/>
              <a:t>Radio : matériel d’ostéosynthèse</a:t>
            </a:r>
          </a:p>
          <a:p>
            <a:pPr lvl="1"/>
            <a:r>
              <a:rPr lang="fr-FR" sz="1600" dirty="0"/>
              <a:t>en place</a:t>
            </a:r>
          </a:p>
        </p:txBody>
      </p:sp>
    </p:spTree>
    <p:extLst>
      <p:ext uri="{BB962C8B-B14F-4D97-AF65-F5344CB8AC3E}">
        <p14:creationId xmlns:p14="http://schemas.microsoft.com/office/powerpoint/2010/main" val="21413044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J </a:t>
            </a:r>
            <a:r>
              <a:rPr lang="fr-FR" b="1" dirty="0" smtClean="0"/>
              <a:t>21/01/2022</a:t>
            </a:r>
            <a:endParaRPr lang="fr-FR" dirty="0"/>
          </a:p>
        </p:txBody>
      </p:sp>
      <p:sp>
        <p:nvSpPr>
          <p:cNvPr id="3" name="Espace réservé du contenu 2"/>
          <p:cNvSpPr>
            <a:spLocks noGrp="1"/>
          </p:cNvSpPr>
          <p:nvPr>
            <p:ph idx="1"/>
          </p:nvPr>
        </p:nvSpPr>
        <p:spPr>
          <a:xfrm>
            <a:off x="1115616" y="1700808"/>
            <a:ext cx="6591985" cy="3777622"/>
          </a:xfrm>
        </p:spPr>
        <p:txBody>
          <a:bodyPr>
            <a:normAutofit/>
          </a:bodyPr>
          <a:lstStyle/>
          <a:p>
            <a:r>
              <a:rPr lang="fr-FR" dirty="0"/>
              <a:t>La cicatrice est propre, très discrètement suintante sur sa portion médiale sans signes inflammatoires locaux. La cicatrice postérieure est propre non inflammatoire.</a:t>
            </a:r>
          </a:p>
          <a:p>
            <a:r>
              <a:rPr lang="fr-FR" dirty="0"/>
              <a:t>poursuite des soins locaux jusqu’à cicatrisation complète,</a:t>
            </a:r>
          </a:p>
          <a:p>
            <a:r>
              <a:rPr lang="fr-FR" dirty="0"/>
              <a:t>l’appui est interdit.</a:t>
            </a:r>
          </a:p>
          <a:p>
            <a:r>
              <a:rPr lang="fr-FR" dirty="0"/>
              <a:t>Les amplitudes articulaires du genou sont normales. La cheville est raide .</a:t>
            </a:r>
          </a:p>
          <a:p>
            <a:r>
              <a:rPr lang="fr-FR" dirty="0"/>
              <a:t>poursuivre ses séances d’auto-rééducation. Il y a moins d’</a:t>
            </a:r>
            <a:r>
              <a:rPr lang="fr-FR" dirty="0" err="1"/>
              <a:t>oedème</a:t>
            </a:r>
            <a:r>
              <a:rPr lang="fr-FR" dirty="0"/>
              <a:t> au niveau du membre inférieur.</a:t>
            </a:r>
          </a:p>
        </p:txBody>
      </p:sp>
    </p:spTree>
    <p:extLst>
      <p:ext uri="{BB962C8B-B14F-4D97-AF65-F5344CB8AC3E}">
        <p14:creationId xmlns:p14="http://schemas.microsoft.com/office/powerpoint/2010/main" val="23492011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11/02/2022</a:t>
            </a:r>
            <a:endParaRPr lang="fr-FR" dirty="0"/>
          </a:p>
        </p:txBody>
      </p:sp>
      <p:sp>
        <p:nvSpPr>
          <p:cNvPr id="3" name="Espace réservé du contenu 2"/>
          <p:cNvSpPr>
            <a:spLocks noGrp="1"/>
          </p:cNvSpPr>
          <p:nvPr>
            <p:ph idx="1"/>
          </p:nvPr>
        </p:nvSpPr>
        <p:spPr/>
        <p:txBody>
          <a:bodyPr/>
          <a:lstStyle/>
          <a:p>
            <a:r>
              <a:rPr lang="fr-FR" dirty="0"/>
              <a:t>La cicatrisation est acquise. Il ne présente pas de douleur.</a:t>
            </a:r>
          </a:p>
          <a:p>
            <a:pPr marL="0" indent="0">
              <a:buNone/>
            </a:pPr>
            <a:endParaRPr lang="fr-FR" dirty="0"/>
          </a:p>
          <a:p>
            <a:endParaRPr lang="fr-FR" dirty="0"/>
          </a:p>
          <a:p>
            <a:r>
              <a:rPr lang="fr-FR" dirty="0"/>
              <a:t>Discussion des  modalités de l’intervention chirurgicale qui consistera en l’ablation du manchon de ciment et greffe au dépend de l’os </a:t>
            </a:r>
            <a:r>
              <a:rPr lang="fr-FR" dirty="0" err="1"/>
              <a:t>endomédullaire</a:t>
            </a:r>
            <a:r>
              <a:rPr lang="fr-FR" dirty="0"/>
              <a:t> du fémur et si besoin une crête iliaque antérieur homolatérale</a:t>
            </a:r>
          </a:p>
          <a:p>
            <a:endParaRPr lang="fr-FR" dirty="0"/>
          </a:p>
        </p:txBody>
      </p:sp>
    </p:spTree>
    <p:extLst>
      <p:ext uri="{BB962C8B-B14F-4D97-AF65-F5344CB8AC3E}">
        <p14:creationId xmlns:p14="http://schemas.microsoft.com/office/powerpoint/2010/main" val="25393114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53464" y="0"/>
            <a:ext cx="6589199" cy="1280890"/>
          </a:xfrm>
        </p:spPr>
        <p:txBody>
          <a:bodyPr/>
          <a:lstStyle/>
          <a:p>
            <a:r>
              <a:rPr lang="fr-FR" b="1" dirty="0"/>
              <a:t>11/02/2022</a:t>
            </a:r>
            <a:endParaRPr lang="fr-FR" dirty="0"/>
          </a:p>
        </p:txBody>
      </p:sp>
      <p:pic>
        <p:nvPicPr>
          <p:cNvPr id="10242" name="Picture 2" descr="C:\Users\ortho.internes\Desktop\RADIO DES MEMBRES INFERIEURS.Se 6003.Img 6003-1.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764704"/>
            <a:ext cx="3620770" cy="45259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ortho.internes\Desktop\RADIO DES MEMBRES INFERIEURS.Se 6001.Img 600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6056" y="116632"/>
            <a:ext cx="3620770" cy="452596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83568" y="5733256"/>
            <a:ext cx="4070345" cy="369332"/>
          </a:xfrm>
          <a:prstGeom prst="rect">
            <a:avLst/>
          </a:prstGeom>
          <a:solidFill>
            <a:srgbClr val="FFFF00"/>
          </a:solidFill>
        </p:spPr>
        <p:txBody>
          <a:bodyPr wrap="none">
            <a:spAutoFit/>
          </a:bodyPr>
          <a:lstStyle/>
          <a:p>
            <a:r>
              <a:rPr lang="fr-FR" dirty="0"/>
              <a:t>matériel d’ostéosynthèse en place</a:t>
            </a:r>
          </a:p>
        </p:txBody>
      </p:sp>
    </p:spTree>
    <p:extLst>
      <p:ext uri="{BB962C8B-B14F-4D97-AF65-F5344CB8AC3E}">
        <p14:creationId xmlns:p14="http://schemas.microsoft.com/office/powerpoint/2010/main" val="5241628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1600" y="548680"/>
            <a:ext cx="6571343" cy="1049235"/>
          </a:xfrm>
        </p:spPr>
        <p:txBody>
          <a:bodyPr/>
          <a:lstStyle/>
          <a:p>
            <a:pPr algn="ctr"/>
            <a:r>
              <a:rPr lang="fr-FR" b="1" dirty="0"/>
              <a:t>A 3 mois </a:t>
            </a:r>
            <a:endParaRPr lang="fr-FR" dirty="0"/>
          </a:p>
        </p:txBody>
      </p:sp>
      <p:sp>
        <p:nvSpPr>
          <p:cNvPr id="3" name="Espace réservé du contenu 2"/>
          <p:cNvSpPr>
            <a:spLocks noGrp="1"/>
          </p:cNvSpPr>
          <p:nvPr>
            <p:ph idx="1"/>
          </p:nvPr>
        </p:nvSpPr>
        <p:spPr>
          <a:xfrm>
            <a:off x="1187624" y="1628800"/>
            <a:ext cx="6571343" cy="4557626"/>
          </a:xfrm>
        </p:spPr>
        <p:txBody>
          <a:bodyPr>
            <a:normAutofit/>
          </a:bodyPr>
          <a:lstStyle/>
          <a:p>
            <a:r>
              <a:rPr lang="fr-FR" sz="2800" b="1" dirty="0"/>
              <a:t>INTERVENTION : </a:t>
            </a:r>
            <a:endParaRPr lang="fr-FR" sz="2800" b="1" dirty="0" smtClean="0"/>
          </a:p>
          <a:p>
            <a:endParaRPr lang="fr-FR" sz="2800" b="1" dirty="0"/>
          </a:p>
          <a:p>
            <a:endParaRPr lang="fr-FR" sz="2800" b="1" dirty="0" smtClean="0"/>
          </a:p>
          <a:p>
            <a:endParaRPr lang="fr-FR" sz="2800" b="1" dirty="0" smtClean="0"/>
          </a:p>
          <a:p>
            <a:pPr marL="0" indent="0" algn="ctr">
              <a:buNone/>
            </a:pPr>
            <a:r>
              <a:rPr lang="fr-FR" sz="2800" b="1" dirty="0" smtClean="0"/>
              <a:t>2ème </a:t>
            </a:r>
            <a:r>
              <a:rPr lang="fr-FR" sz="2800" b="1" dirty="0"/>
              <a:t>temps membrane induite au tibia droit</a:t>
            </a:r>
          </a:p>
          <a:p>
            <a:endParaRPr lang="fr-FR" sz="1200" b="1" dirty="0"/>
          </a:p>
        </p:txBody>
      </p:sp>
    </p:spTree>
    <p:extLst>
      <p:ext uri="{BB962C8B-B14F-4D97-AF65-F5344CB8AC3E}">
        <p14:creationId xmlns:p14="http://schemas.microsoft.com/office/powerpoint/2010/main" val="22281143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 xmlns:a16="http://schemas.microsoft.com/office/drawing/2014/main" id="{140CE1F5-7C1E-E165-E11E-71B63FFA2AC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324371" y="2060005"/>
            <a:ext cx="3449637" cy="2587227"/>
          </a:xfrm>
        </p:spPr>
      </p:pic>
      <p:pic>
        <p:nvPicPr>
          <p:cNvPr id="7" name="Image 6">
            <a:extLst>
              <a:ext uri="{FF2B5EF4-FFF2-40B4-BE49-F238E27FC236}">
                <a16:creationId xmlns="" xmlns:a16="http://schemas.microsoft.com/office/drawing/2014/main" id="{202DD4AF-B8E9-4960-8516-5D25EE9236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134792" y="781868"/>
            <a:ext cx="4433739" cy="5143500"/>
          </a:xfrm>
          <a:prstGeom prst="rect">
            <a:avLst/>
          </a:prstGeom>
        </p:spPr>
      </p:pic>
      <p:sp>
        <p:nvSpPr>
          <p:cNvPr id="2" name="ZoneTexte 1"/>
          <p:cNvSpPr txBox="1"/>
          <p:nvPr/>
        </p:nvSpPr>
        <p:spPr>
          <a:xfrm>
            <a:off x="2267744" y="332656"/>
            <a:ext cx="5184576" cy="369332"/>
          </a:xfrm>
          <a:prstGeom prst="rect">
            <a:avLst/>
          </a:prstGeom>
          <a:noFill/>
        </p:spPr>
        <p:txBody>
          <a:bodyPr wrap="square" rtlCol="0">
            <a:spAutoFit/>
          </a:bodyPr>
          <a:lstStyle/>
          <a:p>
            <a:endParaRPr lang="fr-FR" dirty="0"/>
          </a:p>
        </p:txBody>
      </p:sp>
      <p:sp>
        <p:nvSpPr>
          <p:cNvPr id="3" name="ZoneTexte 2"/>
          <p:cNvSpPr txBox="1"/>
          <p:nvPr/>
        </p:nvSpPr>
        <p:spPr>
          <a:xfrm>
            <a:off x="1979712" y="404664"/>
            <a:ext cx="4968552" cy="830997"/>
          </a:xfrm>
          <a:prstGeom prst="rect">
            <a:avLst/>
          </a:prstGeom>
          <a:noFill/>
        </p:spPr>
        <p:txBody>
          <a:bodyPr wrap="square" rtlCol="0">
            <a:spAutoFit/>
          </a:bodyPr>
          <a:lstStyle/>
          <a:p>
            <a:pPr marL="0" lvl="1"/>
            <a:r>
              <a:rPr lang="fr-FR" sz="1200" b="1" dirty="0"/>
              <a:t>1er temps : RIA - Récupération à usage de greffe de l’os fémoral cortico-spongieux grâce au système d’alésage-irrigation-aspiration</a:t>
            </a:r>
          </a:p>
          <a:p>
            <a:endParaRPr lang="fr-FR" sz="1200" dirty="0"/>
          </a:p>
        </p:txBody>
      </p:sp>
      <p:sp>
        <p:nvSpPr>
          <p:cNvPr id="11" name="Flèche courbée vers la droite 10"/>
          <p:cNvSpPr/>
          <p:nvPr/>
        </p:nvSpPr>
        <p:spPr>
          <a:xfrm>
            <a:off x="3169605" y="2348880"/>
            <a:ext cx="2376264" cy="1296144"/>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39205511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691680" y="548680"/>
            <a:ext cx="6591985" cy="3777622"/>
          </a:xfrm>
        </p:spPr>
        <p:txBody>
          <a:bodyPr/>
          <a:lstStyle/>
          <a:p>
            <a:r>
              <a:rPr lang="fr-FR" b="1" dirty="0"/>
              <a:t>2ème temps : </a:t>
            </a:r>
          </a:p>
          <a:p>
            <a:endParaRPr lang="fr-FR" b="1" dirty="0"/>
          </a:p>
          <a:p>
            <a:pPr algn="ctr"/>
            <a:r>
              <a:rPr lang="fr-FR" b="1" dirty="0"/>
              <a:t>ablation du ciment + greffe au tibia</a:t>
            </a:r>
          </a:p>
          <a:p>
            <a:endParaRPr lang="fr-FR" dirty="0"/>
          </a:p>
        </p:txBody>
      </p:sp>
      <p:pic>
        <p:nvPicPr>
          <p:cNvPr id="4" name="Espace réservé du contenu 4">
            <a:extLst>
              <a:ext uri="{FF2B5EF4-FFF2-40B4-BE49-F238E27FC236}">
                <a16:creationId xmlns="" xmlns:a16="http://schemas.microsoft.com/office/drawing/2014/main" id="{0A8C1B4C-E099-81CF-A232-61EDADAA22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1720" y="1988840"/>
            <a:ext cx="5328592" cy="3751177"/>
          </a:xfrm>
          <a:prstGeom prst="rect">
            <a:avLst/>
          </a:prstGeom>
        </p:spPr>
      </p:pic>
    </p:spTree>
    <p:extLst>
      <p:ext uri="{BB962C8B-B14F-4D97-AF65-F5344CB8AC3E}">
        <p14:creationId xmlns:p14="http://schemas.microsoft.com/office/powerpoint/2010/main" val="7501309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 xmlns:a16="http://schemas.microsoft.com/office/drawing/2014/main" id="{0A8C1B4C-E099-81CF-A232-61EDADAA221B}"/>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5661" t="26756" r="16213" b="8066"/>
          <a:stretch/>
        </p:blipFill>
        <p:spPr>
          <a:xfrm>
            <a:off x="755576" y="332656"/>
            <a:ext cx="7911704" cy="5328592"/>
          </a:xfrm>
        </p:spPr>
      </p:pic>
      <p:cxnSp>
        <p:nvCxnSpPr>
          <p:cNvPr id="6" name="Connecteur droit avec flèche 5"/>
          <p:cNvCxnSpPr/>
          <p:nvPr/>
        </p:nvCxnSpPr>
        <p:spPr>
          <a:xfrm flipV="1">
            <a:off x="2627784" y="2996952"/>
            <a:ext cx="3240360" cy="2952328"/>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ZoneTexte 6"/>
          <p:cNvSpPr txBox="1"/>
          <p:nvPr/>
        </p:nvSpPr>
        <p:spPr>
          <a:xfrm>
            <a:off x="1043608" y="5847727"/>
            <a:ext cx="1872208" cy="369332"/>
          </a:xfrm>
          <a:prstGeom prst="rect">
            <a:avLst/>
          </a:prstGeom>
          <a:noFill/>
        </p:spPr>
        <p:txBody>
          <a:bodyPr wrap="square" rtlCol="0">
            <a:spAutoFit/>
          </a:bodyPr>
          <a:lstStyle/>
          <a:p>
            <a:r>
              <a:rPr lang="fr-FR" dirty="0"/>
              <a:t>membrane</a:t>
            </a:r>
          </a:p>
        </p:txBody>
      </p:sp>
      <p:cxnSp>
        <p:nvCxnSpPr>
          <p:cNvPr id="12" name="Connecteur droit avec flèche 11"/>
          <p:cNvCxnSpPr/>
          <p:nvPr/>
        </p:nvCxnSpPr>
        <p:spPr>
          <a:xfrm flipV="1">
            <a:off x="4860032" y="3284984"/>
            <a:ext cx="1296144" cy="292097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ZoneTexte 16"/>
          <p:cNvSpPr txBox="1"/>
          <p:nvPr/>
        </p:nvSpPr>
        <p:spPr>
          <a:xfrm>
            <a:off x="2843808" y="6230392"/>
            <a:ext cx="2520280" cy="369332"/>
          </a:xfrm>
          <a:prstGeom prst="rect">
            <a:avLst/>
          </a:prstGeom>
          <a:noFill/>
        </p:spPr>
        <p:txBody>
          <a:bodyPr wrap="square" rtlCol="0">
            <a:spAutoFit/>
          </a:bodyPr>
          <a:lstStyle/>
          <a:p>
            <a:r>
              <a:rPr lang="fr-FR" dirty="0"/>
              <a:t>Manchon de ciment</a:t>
            </a:r>
          </a:p>
        </p:txBody>
      </p:sp>
    </p:spTree>
    <p:extLst>
      <p:ext uri="{BB962C8B-B14F-4D97-AF65-F5344CB8AC3E}">
        <p14:creationId xmlns:p14="http://schemas.microsoft.com/office/powerpoint/2010/main" val="1153140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 xmlns:a16="http://schemas.microsoft.com/office/drawing/2014/main" id="{570B15B0-90F3-B6CF-3E6F-8B99A18FB215}"/>
              </a:ext>
            </a:extLst>
          </p:cNvPr>
          <p:cNvSpPr>
            <a:spLocks noGrp="1"/>
          </p:cNvSpPr>
          <p:nvPr>
            <p:ph idx="1"/>
          </p:nvPr>
        </p:nvSpPr>
        <p:spPr/>
        <p:txBody>
          <a:bodyPr/>
          <a:lstStyle/>
          <a:p>
            <a:r>
              <a:rPr lang="fr-FR" b="1" dirty="0"/>
              <a:t>Mots-clés </a:t>
            </a:r>
            <a:r>
              <a:rPr lang="fr-FR" dirty="0"/>
              <a:t>Membrane induite Reconstruction osseuse diaphysaire ,Greffe osseuse ;</a:t>
            </a:r>
          </a:p>
          <a:p>
            <a:r>
              <a:rPr lang="fr-FR" i="1" dirty="0" err="1"/>
              <a:t>Reaming</a:t>
            </a:r>
            <a:r>
              <a:rPr lang="fr-FR" i="1" dirty="0"/>
              <a:t> </a:t>
            </a:r>
            <a:r>
              <a:rPr lang="fr-FR" dirty="0"/>
              <a:t>;</a:t>
            </a:r>
          </a:p>
          <a:p>
            <a:r>
              <a:rPr lang="fr-FR" i="1" dirty="0"/>
              <a:t>Irrigation </a:t>
            </a:r>
            <a:r>
              <a:rPr lang="fr-FR" dirty="0"/>
              <a:t>;</a:t>
            </a:r>
          </a:p>
          <a:p>
            <a:r>
              <a:rPr lang="fr-FR" i="1" dirty="0"/>
              <a:t>Aspiration </a:t>
            </a:r>
            <a:r>
              <a:rPr lang="fr-FR" dirty="0"/>
              <a:t>;</a:t>
            </a:r>
          </a:p>
          <a:p>
            <a:r>
              <a:rPr lang="fr-FR" dirty="0"/>
              <a:t>RIA ;</a:t>
            </a:r>
          </a:p>
          <a:p>
            <a:r>
              <a:rPr lang="fr-FR" dirty="0"/>
              <a:t>Alésage</a:t>
            </a:r>
          </a:p>
          <a:p>
            <a:endParaRPr lang="fr-FR" dirty="0"/>
          </a:p>
        </p:txBody>
      </p:sp>
    </p:spTree>
    <p:extLst>
      <p:ext uri="{BB962C8B-B14F-4D97-AF65-F5344CB8AC3E}">
        <p14:creationId xmlns:p14="http://schemas.microsoft.com/office/powerpoint/2010/main" val="28326595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 xmlns:a16="http://schemas.microsoft.com/office/drawing/2014/main" id="{C83C8470-E503-9C60-8A63-65AEDD6F7BA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2343123" y="-750838"/>
            <a:ext cx="4529757" cy="7704858"/>
          </a:xfrm>
        </p:spPr>
      </p:pic>
      <p:sp>
        <p:nvSpPr>
          <p:cNvPr id="2" name="ZoneTexte 1"/>
          <p:cNvSpPr txBox="1"/>
          <p:nvPr/>
        </p:nvSpPr>
        <p:spPr>
          <a:xfrm>
            <a:off x="1475656" y="5445224"/>
            <a:ext cx="6120680" cy="646331"/>
          </a:xfrm>
          <a:prstGeom prst="rect">
            <a:avLst/>
          </a:prstGeom>
          <a:noFill/>
        </p:spPr>
        <p:txBody>
          <a:bodyPr wrap="square" rtlCol="0">
            <a:spAutoFit/>
          </a:bodyPr>
          <a:lstStyle/>
          <a:p>
            <a:r>
              <a:rPr lang="fr-FR" dirty="0"/>
              <a:t>Vue per opératoire de la perte de substance osseuse après ablation du manchon de ciment</a:t>
            </a:r>
          </a:p>
        </p:txBody>
      </p:sp>
    </p:spTree>
    <p:extLst>
      <p:ext uri="{BB962C8B-B14F-4D97-AF65-F5344CB8AC3E}">
        <p14:creationId xmlns:p14="http://schemas.microsoft.com/office/powerpoint/2010/main" val="38712396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 xmlns:a16="http://schemas.microsoft.com/office/drawing/2014/main" id="{B24DFC95-39F2-FCC2-2E71-FB91BA0B6A2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2113062" y="-520773"/>
            <a:ext cx="5133901" cy="6840762"/>
          </a:xfrm>
        </p:spPr>
      </p:pic>
      <p:sp>
        <p:nvSpPr>
          <p:cNvPr id="2" name="ZoneTexte 1"/>
          <p:cNvSpPr txBox="1"/>
          <p:nvPr/>
        </p:nvSpPr>
        <p:spPr>
          <a:xfrm>
            <a:off x="2843808" y="5589240"/>
            <a:ext cx="4896544" cy="369332"/>
          </a:xfrm>
          <a:prstGeom prst="rect">
            <a:avLst/>
          </a:prstGeom>
          <a:noFill/>
        </p:spPr>
        <p:txBody>
          <a:bodyPr wrap="square" rtlCol="0">
            <a:spAutoFit/>
          </a:bodyPr>
          <a:lstStyle/>
          <a:p>
            <a:r>
              <a:rPr lang="fr-FR" dirty="0"/>
              <a:t>Greffe osseuse au sein de la membrane</a:t>
            </a:r>
          </a:p>
        </p:txBody>
      </p:sp>
    </p:spTree>
    <p:extLst>
      <p:ext uri="{BB962C8B-B14F-4D97-AF65-F5344CB8AC3E}">
        <p14:creationId xmlns:p14="http://schemas.microsoft.com/office/powerpoint/2010/main" val="6742711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 xmlns:a16="http://schemas.microsoft.com/office/drawing/2014/main" id="{E18430B9-00E9-2D8D-0033-6D46F0BBBC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29166" y="404664"/>
            <a:ext cx="7043234" cy="5061099"/>
          </a:xfrm>
        </p:spPr>
      </p:pic>
      <p:sp>
        <p:nvSpPr>
          <p:cNvPr id="4" name="ZoneTexte 3"/>
          <p:cNvSpPr txBox="1"/>
          <p:nvPr/>
        </p:nvSpPr>
        <p:spPr>
          <a:xfrm>
            <a:off x="1835696" y="5877272"/>
            <a:ext cx="6192688" cy="369332"/>
          </a:xfrm>
          <a:prstGeom prst="rect">
            <a:avLst/>
          </a:prstGeom>
          <a:noFill/>
        </p:spPr>
        <p:txBody>
          <a:bodyPr wrap="square" rtlCol="0">
            <a:spAutoFit/>
          </a:bodyPr>
          <a:lstStyle/>
          <a:p>
            <a:r>
              <a:rPr lang="fr-FR" dirty="0"/>
              <a:t>Vue per opératoire après greffe osseuse </a:t>
            </a:r>
          </a:p>
        </p:txBody>
      </p:sp>
    </p:spTree>
    <p:extLst>
      <p:ext uri="{BB962C8B-B14F-4D97-AF65-F5344CB8AC3E}">
        <p14:creationId xmlns:p14="http://schemas.microsoft.com/office/powerpoint/2010/main" val="41127345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ortho.internes\Desktop\RADIO DES MEMBRES INFERIEURS.X Jambe.Se 3.Img 1-2.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548680"/>
            <a:ext cx="3711100" cy="45259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ortho.internes\Desktop\RADIO DES MEMBRES INFERIEURS.X Jambe.Se 1.Img 1-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87128" y="548680"/>
            <a:ext cx="3711100" cy="4525963"/>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1835696" y="5589240"/>
            <a:ext cx="6192688" cy="923330"/>
          </a:xfrm>
          <a:prstGeom prst="rect">
            <a:avLst/>
          </a:prstGeom>
          <a:noFill/>
        </p:spPr>
        <p:txBody>
          <a:bodyPr wrap="square" rtlCol="0">
            <a:spAutoFit/>
          </a:bodyPr>
          <a:lstStyle/>
          <a:p>
            <a:r>
              <a:rPr lang="fr-FR" dirty="0">
                <a:highlight>
                  <a:srgbClr val="FFFF00"/>
                </a:highlight>
              </a:rPr>
              <a:t>Radio postopératoire de jambe après greffe</a:t>
            </a:r>
          </a:p>
          <a:p>
            <a:endParaRPr lang="fr-FR" dirty="0">
              <a:highlight>
                <a:srgbClr val="FFFF00"/>
              </a:highlight>
            </a:endParaRPr>
          </a:p>
          <a:p>
            <a:r>
              <a:rPr lang="fr-FR" dirty="0">
                <a:highlight>
                  <a:srgbClr val="FFFF00"/>
                </a:highlight>
              </a:rPr>
              <a:t>Attelle plâtrée postérieure</a:t>
            </a:r>
          </a:p>
        </p:txBody>
      </p:sp>
    </p:spTree>
    <p:extLst>
      <p:ext uri="{BB962C8B-B14F-4D97-AF65-F5344CB8AC3E}">
        <p14:creationId xmlns:p14="http://schemas.microsoft.com/office/powerpoint/2010/main" val="40667570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ortho.internes\Desktop\RADIO DU BASSIN.T Femur D.Se 2.Img 1-2.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412776"/>
            <a:ext cx="2670689" cy="45259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ortho.internes\Desktop\RADIO DU BASSIN.T Bassin Couché.Se 1.Img 1-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5856" y="1412776"/>
            <a:ext cx="5374461" cy="4525963"/>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2195736" y="6021288"/>
            <a:ext cx="7416824" cy="369332"/>
          </a:xfrm>
          <a:prstGeom prst="rect">
            <a:avLst/>
          </a:prstGeom>
          <a:noFill/>
        </p:spPr>
        <p:txBody>
          <a:bodyPr wrap="square" rtlCol="0">
            <a:spAutoFit/>
          </a:bodyPr>
          <a:lstStyle/>
          <a:p>
            <a:r>
              <a:rPr lang="fr-FR" dirty="0">
                <a:highlight>
                  <a:srgbClr val="FFFF00"/>
                </a:highlight>
              </a:rPr>
              <a:t>Radio de contrôle post-op fémur bassin (pas de fracture</a:t>
            </a:r>
            <a:r>
              <a:rPr lang="fr-FR" dirty="0"/>
              <a:t>)</a:t>
            </a:r>
          </a:p>
        </p:txBody>
      </p:sp>
    </p:spTree>
    <p:extLst>
      <p:ext uri="{BB962C8B-B14F-4D97-AF65-F5344CB8AC3E}">
        <p14:creationId xmlns:p14="http://schemas.microsoft.com/office/powerpoint/2010/main" val="149511733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t>2 Mois 06/05/2022</a:t>
            </a:r>
            <a:endParaRPr lang="fr-FR" dirty="0"/>
          </a:p>
        </p:txBody>
      </p:sp>
      <p:sp>
        <p:nvSpPr>
          <p:cNvPr id="3" name="Espace réservé du contenu 2"/>
          <p:cNvSpPr>
            <a:spLocks noGrp="1"/>
          </p:cNvSpPr>
          <p:nvPr>
            <p:ph idx="1"/>
          </p:nvPr>
        </p:nvSpPr>
        <p:spPr>
          <a:xfrm>
            <a:off x="1907704" y="1556792"/>
            <a:ext cx="6591985" cy="5040560"/>
          </a:xfrm>
        </p:spPr>
        <p:txBody>
          <a:bodyPr>
            <a:normAutofit/>
          </a:bodyPr>
          <a:lstStyle/>
          <a:p>
            <a:r>
              <a:rPr lang="fr-FR" dirty="0"/>
              <a:t>Examen clinique</a:t>
            </a:r>
          </a:p>
          <a:p>
            <a:pPr lvl="1"/>
            <a:r>
              <a:rPr lang="fr-FR" dirty="0"/>
              <a:t>Aucune douleur  site donneur grand trochanter, cicatrice propre</a:t>
            </a:r>
          </a:p>
          <a:p>
            <a:pPr lvl="1"/>
            <a:r>
              <a:rPr lang="fr-FR" dirty="0"/>
              <a:t>site receveur : cicatrices sont bien propres et non inflammatoires </a:t>
            </a:r>
          </a:p>
          <a:p>
            <a:pPr lvl="1"/>
            <a:r>
              <a:rPr lang="fr-FR" dirty="0"/>
              <a:t>l’appui est toujours strictement interdit..</a:t>
            </a:r>
          </a:p>
          <a:p>
            <a:pPr marL="457200" lvl="1" indent="0">
              <a:buNone/>
            </a:pPr>
            <a:endParaRPr lang="fr-FR" dirty="0"/>
          </a:p>
          <a:p>
            <a:r>
              <a:rPr lang="fr-FR" dirty="0"/>
              <a:t>CAT :</a:t>
            </a:r>
          </a:p>
          <a:p>
            <a:pPr lvl="1"/>
            <a:r>
              <a:rPr lang="fr-FR" dirty="0"/>
              <a:t>Ablation de l’attelle plâtrée postérieure</a:t>
            </a:r>
          </a:p>
          <a:p>
            <a:pPr lvl="1"/>
            <a:r>
              <a:rPr lang="fr-FR" dirty="0"/>
              <a:t>une auto-rééducation de sa cheville.</a:t>
            </a:r>
          </a:p>
        </p:txBody>
      </p:sp>
    </p:spTree>
    <p:extLst>
      <p:ext uri="{BB962C8B-B14F-4D97-AF65-F5344CB8AC3E}">
        <p14:creationId xmlns:p14="http://schemas.microsoft.com/office/powerpoint/2010/main" val="41982022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ortho.internes\Desktop\RADIO DES MEMBRES INFERIEURS.T Femur D.Se 3.Img 1-2.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475656" y="116632"/>
            <a:ext cx="2639357" cy="45259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ortho.internes\Desktop\RADIO DES MEMBRES INFERIEURS.T Femur D.Se 6.Img 1-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4088" y="1484784"/>
            <a:ext cx="2639357" cy="4525963"/>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 xmlns:a16="http://schemas.microsoft.com/office/drawing/2014/main" id="{75728108-EA32-5CE6-B02D-CE6AF8C33094}"/>
              </a:ext>
            </a:extLst>
          </p:cNvPr>
          <p:cNvSpPr txBox="1"/>
          <p:nvPr/>
        </p:nvSpPr>
        <p:spPr>
          <a:xfrm>
            <a:off x="251520" y="5229200"/>
            <a:ext cx="4572000" cy="923330"/>
          </a:xfrm>
          <a:prstGeom prst="rect">
            <a:avLst/>
          </a:prstGeom>
          <a:noFill/>
        </p:spPr>
        <p:txBody>
          <a:bodyPr wrap="square">
            <a:spAutoFit/>
          </a:bodyPr>
          <a:lstStyle/>
          <a:p>
            <a:pPr lvl="1"/>
            <a:r>
              <a:rPr lang="fr-FR" dirty="0">
                <a:highlight>
                  <a:srgbClr val="FFFF00"/>
                </a:highlight>
              </a:rPr>
              <a:t>matériel d’ostéosynthèse en place et consolidation en cours</a:t>
            </a:r>
          </a:p>
          <a:p>
            <a:pPr lvl="1"/>
            <a:endParaRPr lang="fr-FR" dirty="0"/>
          </a:p>
        </p:txBody>
      </p:sp>
    </p:spTree>
    <p:extLst>
      <p:ext uri="{BB962C8B-B14F-4D97-AF65-F5344CB8AC3E}">
        <p14:creationId xmlns:p14="http://schemas.microsoft.com/office/powerpoint/2010/main" val="4802661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17/06/2022</a:t>
            </a:r>
            <a:endParaRPr lang="fr-FR" dirty="0"/>
          </a:p>
        </p:txBody>
      </p:sp>
      <p:sp>
        <p:nvSpPr>
          <p:cNvPr id="3" name="Espace réservé du contenu 2"/>
          <p:cNvSpPr>
            <a:spLocks noGrp="1"/>
          </p:cNvSpPr>
          <p:nvPr>
            <p:ph idx="1"/>
          </p:nvPr>
        </p:nvSpPr>
        <p:spPr/>
        <p:txBody>
          <a:bodyPr>
            <a:normAutofit/>
          </a:bodyPr>
          <a:lstStyle/>
          <a:p>
            <a:r>
              <a:rPr lang="fr-FR" dirty="0"/>
              <a:t>pas de douleur, les cicatrices sont bien propres, non inflammatoire.</a:t>
            </a:r>
          </a:p>
          <a:p>
            <a:r>
              <a:rPr lang="fr-FR" dirty="0"/>
              <a:t>Le bilan radiographique est tout à fait satisfaisant de reprise de l’appui. aidé de kinésithérapie</a:t>
            </a:r>
          </a:p>
        </p:txBody>
      </p:sp>
    </p:spTree>
    <p:extLst>
      <p:ext uri="{BB962C8B-B14F-4D97-AF65-F5344CB8AC3E}">
        <p14:creationId xmlns:p14="http://schemas.microsoft.com/office/powerpoint/2010/main" val="34489027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ortho.internes\Desktop\RADIO DES MEMBRES INFERIEURS.OT Jambe D.Se 2.Img 11-2.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979712" y="260648"/>
            <a:ext cx="1896465" cy="45259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ortho.internes\Desktop\RADIO DES MEMBRES INFERIEURS.OT Jambe D.Se 4.Img 11-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8104" y="1628800"/>
            <a:ext cx="1767350" cy="452596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79512" y="5510340"/>
            <a:ext cx="4572000" cy="923330"/>
          </a:xfrm>
          <a:prstGeom prst="rect">
            <a:avLst/>
          </a:prstGeom>
          <a:solidFill>
            <a:srgbClr val="FFFF00"/>
          </a:solidFill>
        </p:spPr>
        <p:txBody>
          <a:bodyPr>
            <a:spAutoFit/>
          </a:bodyPr>
          <a:lstStyle/>
          <a:p>
            <a:r>
              <a:rPr lang="fr-FR" dirty="0"/>
              <a:t>Le bilan radiographique est tout à fait satisfaisant </a:t>
            </a:r>
            <a:endParaRPr lang="fr-FR" dirty="0" smtClean="0"/>
          </a:p>
          <a:p>
            <a:r>
              <a:rPr lang="fr-FR" dirty="0" smtClean="0"/>
              <a:t>reprise </a:t>
            </a:r>
            <a:r>
              <a:rPr lang="fr-FR" dirty="0"/>
              <a:t>de l’appui</a:t>
            </a:r>
          </a:p>
        </p:txBody>
      </p:sp>
      <p:sp>
        <p:nvSpPr>
          <p:cNvPr id="3" name="Rectangle 2"/>
          <p:cNvSpPr/>
          <p:nvPr/>
        </p:nvSpPr>
        <p:spPr>
          <a:xfrm>
            <a:off x="4790600" y="332656"/>
            <a:ext cx="1435008" cy="369332"/>
          </a:xfrm>
          <a:prstGeom prst="rect">
            <a:avLst/>
          </a:prstGeom>
          <a:solidFill>
            <a:schemeClr val="accent1">
              <a:lumMod val="60000"/>
              <a:lumOff val="40000"/>
            </a:schemeClr>
          </a:solidFill>
        </p:spPr>
        <p:txBody>
          <a:bodyPr wrap="none">
            <a:spAutoFit/>
          </a:bodyPr>
          <a:lstStyle/>
          <a:p>
            <a:r>
              <a:rPr lang="fr-FR" b="1" dirty="0"/>
              <a:t>17/06/2022</a:t>
            </a:r>
            <a:endParaRPr lang="fr-FR" dirty="0"/>
          </a:p>
        </p:txBody>
      </p:sp>
    </p:spTree>
    <p:extLst>
      <p:ext uri="{BB962C8B-B14F-4D97-AF65-F5344CB8AC3E}">
        <p14:creationId xmlns:p14="http://schemas.microsoft.com/office/powerpoint/2010/main" val="71830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02/09/2022</a:t>
            </a:r>
            <a:endParaRPr lang="fr-FR" dirty="0"/>
          </a:p>
        </p:txBody>
      </p:sp>
      <p:sp>
        <p:nvSpPr>
          <p:cNvPr id="3" name="Espace réservé du contenu 2"/>
          <p:cNvSpPr>
            <a:spLocks noGrp="1"/>
          </p:cNvSpPr>
          <p:nvPr>
            <p:ph idx="1"/>
          </p:nvPr>
        </p:nvSpPr>
        <p:spPr/>
        <p:txBody>
          <a:bodyPr>
            <a:normAutofit/>
          </a:bodyPr>
          <a:lstStyle/>
          <a:p>
            <a:r>
              <a:rPr lang="fr-FR" dirty="0"/>
              <a:t>A 5 mois du 2ème temps de la membrane induite. </a:t>
            </a:r>
          </a:p>
          <a:p>
            <a:r>
              <a:rPr lang="fr-FR" dirty="0"/>
              <a:t> reprise l’appui,</a:t>
            </a:r>
          </a:p>
          <a:p>
            <a:r>
              <a:rPr lang="fr-FR" dirty="0"/>
              <a:t>encore parfois soulagé de sa béquille sur les trajets au-delà d’une quinzaine de mètres il présente des douleurs neuropathiques en particulier sous la voûte plantaire.</a:t>
            </a:r>
          </a:p>
          <a:p>
            <a:r>
              <a:rPr lang="fr-FR" dirty="0"/>
              <a:t> poursuite des séances de kinésithérapie. les cicatrices sont bien propres et non inflammatoires. Je préconise si ses douleurs neuropathiques persistent l’introduction d’un traitement type Lyrica ou Laroxyl</a:t>
            </a:r>
          </a:p>
        </p:txBody>
      </p:sp>
    </p:spTree>
    <p:extLst>
      <p:ext uri="{BB962C8B-B14F-4D97-AF65-F5344CB8AC3E}">
        <p14:creationId xmlns:p14="http://schemas.microsoft.com/office/powerpoint/2010/main" val="7841674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84710" y="452718"/>
            <a:ext cx="7055380" cy="1104074"/>
          </a:xfrm>
        </p:spPr>
        <p:txBody>
          <a:bodyPr/>
          <a:lstStyle/>
          <a:p>
            <a:pPr algn="ctr"/>
            <a:r>
              <a:rPr lang="fr-FR" dirty="0"/>
              <a:t>Patients </a:t>
            </a:r>
          </a:p>
        </p:txBody>
      </p:sp>
      <p:sp>
        <p:nvSpPr>
          <p:cNvPr id="3" name="Espace réservé du contenu 2"/>
          <p:cNvSpPr>
            <a:spLocks noGrp="1"/>
          </p:cNvSpPr>
          <p:nvPr>
            <p:ph idx="1"/>
          </p:nvPr>
        </p:nvSpPr>
        <p:spPr>
          <a:xfrm>
            <a:off x="827700" y="1772817"/>
            <a:ext cx="6711654" cy="4475590"/>
          </a:xfrm>
        </p:spPr>
        <p:txBody>
          <a:bodyPr>
            <a:normAutofit lnSpcReduction="10000"/>
          </a:bodyPr>
          <a:lstStyle/>
          <a:p>
            <a:r>
              <a:rPr lang="fr-FR" dirty="0"/>
              <a:t>02/12/2021</a:t>
            </a:r>
          </a:p>
          <a:p>
            <a:r>
              <a:rPr lang="fr-FR" dirty="0"/>
              <a:t>Patient 18 ans</a:t>
            </a:r>
          </a:p>
          <a:p>
            <a:r>
              <a:rPr lang="fr-FR" dirty="0"/>
              <a:t>AVP scooter casqué</a:t>
            </a:r>
          </a:p>
          <a:p>
            <a:r>
              <a:rPr lang="fr-FR" dirty="0"/>
              <a:t>Mécanisme à haute énergie </a:t>
            </a:r>
          </a:p>
          <a:p>
            <a:endParaRPr lang="fr-FR" dirty="0"/>
          </a:p>
          <a:p>
            <a:r>
              <a:rPr lang="fr-FR" dirty="0"/>
              <a:t>Traumatisme   ouvert </a:t>
            </a:r>
            <a:r>
              <a:rPr lang="fr-FR" dirty="0" smtClean="0"/>
              <a:t>postérieur </a:t>
            </a:r>
            <a:r>
              <a:rPr lang="fr-FR" dirty="0"/>
              <a:t>du mollet à la jonction musculo-tendineuse du muscle triceps sural avec un pied bien vascularisé ; ouverture de dehors en dedans </a:t>
            </a:r>
            <a:r>
              <a:rPr lang="fr-FR" dirty="0" err="1"/>
              <a:t>Gustillo</a:t>
            </a:r>
            <a:r>
              <a:rPr lang="fr-FR" dirty="0"/>
              <a:t> </a:t>
            </a:r>
            <a:r>
              <a:rPr lang="fr-FR" dirty="0" err="1"/>
              <a:t>IIIb</a:t>
            </a:r>
            <a:r>
              <a:rPr lang="fr-FR" dirty="0"/>
              <a:t> ouverture </a:t>
            </a:r>
          </a:p>
          <a:p>
            <a:r>
              <a:rPr lang="fr-FR" dirty="0"/>
              <a:t>Pas de complication vasculaire d’aval  pouls pédieux et tibial postérieur bien perçu.</a:t>
            </a:r>
          </a:p>
          <a:p>
            <a:r>
              <a:rPr lang="fr-FR" dirty="0"/>
              <a:t>Sensibilité  bord externe du pied première commissure </a:t>
            </a:r>
          </a:p>
          <a:p>
            <a:r>
              <a:rPr lang="fr-FR" dirty="0"/>
              <a:t>Motricité des orteils  </a:t>
            </a:r>
          </a:p>
          <a:p>
            <a:endParaRPr lang="fr-FR" dirty="0"/>
          </a:p>
          <a:p>
            <a:endParaRPr lang="fr-FR" dirty="0"/>
          </a:p>
        </p:txBody>
      </p:sp>
    </p:spTree>
    <p:extLst>
      <p:ext uri="{BB962C8B-B14F-4D97-AF65-F5344CB8AC3E}">
        <p14:creationId xmlns:p14="http://schemas.microsoft.com/office/powerpoint/2010/main" val="4463287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ortho.internes\Desktop\RADIO DES MEMBRES INFERIEURS.T Femur D.Se 3.Img 1-2.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619672" y="908720"/>
            <a:ext cx="2639357" cy="45259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ortho.internes\Desktop\RADIO DES MEMBRES INFERIEURS.T Femur D.Se 6.Img 1-2 (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8104" y="548680"/>
            <a:ext cx="2639357" cy="452596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347864" y="260648"/>
            <a:ext cx="1435008" cy="369332"/>
          </a:xfrm>
          <a:prstGeom prst="rect">
            <a:avLst/>
          </a:prstGeom>
          <a:solidFill>
            <a:schemeClr val="accent2"/>
          </a:solidFill>
        </p:spPr>
        <p:txBody>
          <a:bodyPr wrap="none">
            <a:spAutoFit/>
          </a:bodyPr>
          <a:lstStyle/>
          <a:p>
            <a:r>
              <a:rPr lang="fr-FR" b="1" dirty="0"/>
              <a:t>02/09/2022</a:t>
            </a:r>
            <a:endParaRPr lang="fr-FR" dirty="0"/>
          </a:p>
        </p:txBody>
      </p:sp>
    </p:spTree>
    <p:extLst>
      <p:ext uri="{BB962C8B-B14F-4D97-AF65-F5344CB8AC3E}">
        <p14:creationId xmlns:p14="http://schemas.microsoft.com/office/powerpoint/2010/main" val="350264539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09/12/2022</a:t>
            </a:r>
            <a:endParaRPr lang="fr-FR" dirty="0"/>
          </a:p>
        </p:txBody>
      </p:sp>
      <p:sp>
        <p:nvSpPr>
          <p:cNvPr id="4" name="Espace réservé du contenu 3"/>
          <p:cNvSpPr>
            <a:spLocks noGrp="1"/>
          </p:cNvSpPr>
          <p:nvPr>
            <p:ph idx="1"/>
          </p:nvPr>
        </p:nvSpPr>
        <p:spPr/>
        <p:txBody>
          <a:bodyPr/>
          <a:lstStyle/>
          <a:p>
            <a:r>
              <a:rPr lang="fr-FR" dirty="0" smtClean="0"/>
              <a:t>A </a:t>
            </a:r>
            <a:r>
              <a:rPr lang="fr-FR" dirty="0"/>
              <a:t>définitivement quitté ses béquilles depuis presque 2 mois et il a repris la conduite sur scooter.</a:t>
            </a:r>
          </a:p>
          <a:p>
            <a:r>
              <a:rPr lang="fr-FR" dirty="0"/>
              <a:t>La cicatrice est très propre non inflammatoire, la palpation du foyer strictement indolore.</a:t>
            </a:r>
          </a:p>
          <a:p>
            <a:r>
              <a:rPr lang="fr-FR" dirty="0"/>
              <a:t>Reprise de  ses activités normalement.</a:t>
            </a:r>
          </a:p>
        </p:txBody>
      </p:sp>
    </p:spTree>
    <p:extLst>
      <p:ext uri="{BB962C8B-B14F-4D97-AF65-F5344CB8AC3E}">
        <p14:creationId xmlns:p14="http://schemas.microsoft.com/office/powerpoint/2010/main" val="129235952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669344" y="0"/>
            <a:ext cx="10009112" cy="1595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29800" y="-11404648"/>
            <a:ext cx="2880360" cy="384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Espace réservé du contenu 7" descr="C:\Users\O91E2~1.STO\AppData\Local\Temp\MicrosoftEdgeDownloads\9d3d9cf1-b0a5-4009-b952-411e23bbd899\IMG_4974.jpg"/>
          <p:cNvPicPr>
            <a:picLocks noGrp="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4499992" y="933193"/>
            <a:ext cx="5037666" cy="3778250"/>
          </a:xfrm>
          <a:prstGeom prst="rect">
            <a:avLst/>
          </a:prstGeom>
          <a:noFill/>
          <a:ln>
            <a:noFill/>
          </a:ln>
          <a:scene3d>
            <a:camera prst="orthographicFront">
              <a:rot lat="0" lon="0" rev="16200000"/>
            </a:camera>
            <a:lightRig rig="threePt" dir="t"/>
          </a:scene3d>
        </p:spPr>
      </p:pic>
      <p:sp>
        <p:nvSpPr>
          <p:cNvPr id="2" name="Rectangle 1"/>
          <p:cNvSpPr/>
          <p:nvPr/>
        </p:nvSpPr>
        <p:spPr>
          <a:xfrm>
            <a:off x="460559" y="5445224"/>
            <a:ext cx="4572000" cy="1200329"/>
          </a:xfrm>
          <a:prstGeom prst="rect">
            <a:avLst/>
          </a:prstGeom>
          <a:solidFill>
            <a:srgbClr val="FFFF00"/>
          </a:solidFill>
        </p:spPr>
        <p:txBody>
          <a:bodyPr>
            <a:spAutoFit/>
          </a:bodyPr>
          <a:lstStyle/>
          <a:p>
            <a:r>
              <a:rPr lang="fr-FR" dirty="0"/>
              <a:t>Le bilan radiographique est tout à fait satisfaisant montrant une consolidation acquise, un matériel d’ostéosynthèse en place.</a:t>
            </a:r>
          </a:p>
        </p:txBody>
      </p:sp>
      <p:pic>
        <p:nvPicPr>
          <p:cNvPr id="6" name="Espace réservé du contenu 3" descr="C:\Users\o.stourbe\Downloads\IMG_4975 (1).jpg"/>
          <p:cNvPicPr>
            <a:picLocks/>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7726" y="908720"/>
            <a:ext cx="5037666" cy="3778250"/>
          </a:xfrm>
          <a:prstGeom prst="rect">
            <a:avLst/>
          </a:prstGeom>
          <a:noFill/>
          <a:ln>
            <a:noFill/>
          </a:ln>
          <a:scene3d>
            <a:camera prst="orthographicFront">
              <a:rot lat="0" lon="0" rev="16200000"/>
            </a:camera>
            <a:lightRig rig="threePt" dir="t"/>
          </a:scene3d>
        </p:spPr>
      </p:pic>
      <p:sp>
        <p:nvSpPr>
          <p:cNvPr id="3" name="Rectangle 2"/>
          <p:cNvSpPr/>
          <p:nvPr/>
        </p:nvSpPr>
        <p:spPr>
          <a:xfrm>
            <a:off x="6012160" y="5860722"/>
            <a:ext cx="1412566" cy="369332"/>
          </a:xfrm>
          <a:prstGeom prst="rect">
            <a:avLst/>
          </a:prstGeom>
          <a:solidFill>
            <a:schemeClr val="accent1"/>
          </a:solidFill>
        </p:spPr>
        <p:txBody>
          <a:bodyPr wrap="none">
            <a:spAutoFit/>
          </a:bodyPr>
          <a:lstStyle/>
          <a:p>
            <a:r>
              <a:rPr lang="fr-FR" dirty="0"/>
              <a:t>09/12/2022</a:t>
            </a:r>
          </a:p>
        </p:txBody>
      </p:sp>
    </p:spTree>
    <p:extLst>
      <p:ext uri="{BB962C8B-B14F-4D97-AF65-F5344CB8AC3E}">
        <p14:creationId xmlns:p14="http://schemas.microsoft.com/office/powerpoint/2010/main" val="140638806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r>
              <a:rPr lang="fr-FR" dirty="0"/>
              <a:t>Seule l’association membrane induite + greffe cortico-spongieuse permet d’obtenir un os </a:t>
            </a:r>
            <a:r>
              <a:rPr lang="fr-FR" dirty="0" err="1"/>
              <a:t>corticalisé</a:t>
            </a:r>
            <a:r>
              <a:rPr lang="fr-FR" dirty="0"/>
              <a:t> dans le cadre d’une perte osseuse de taille critique </a:t>
            </a:r>
          </a:p>
          <a:p>
            <a:endParaRPr lang="fr-FR" dirty="0"/>
          </a:p>
          <a:p>
            <a:r>
              <a:rPr lang="fr-FR" dirty="0"/>
              <a:t>La technique consiste à réaliser une prise en charge en 2 temps avec la mise en place d’une entretoise en ciment PMMA qui permet le développement d’une membrane induite. Cette membrane induite est utilisée au 2e temps comme un manchon pour mettre en place la greffe osseuse</a:t>
            </a:r>
          </a:p>
          <a:p>
            <a:endParaRPr lang="fr-FR" dirty="0"/>
          </a:p>
        </p:txBody>
      </p:sp>
    </p:spTree>
    <p:extLst>
      <p:ext uri="{BB962C8B-B14F-4D97-AF65-F5344CB8AC3E}">
        <p14:creationId xmlns:p14="http://schemas.microsoft.com/office/powerpoint/2010/main" val="188609545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RIA</a:t>
            </a:r>
            <a:endParaRPr lang="fr-FR" dirty="0"/>
          </a:p>
        </p:txBody>
      </p:sp>
      <p:sp>
        <p:nvSpPr>
          <p:cNvPr id="3" name="Espace réservé du contenu 2"/>
          <p:cNvSpPr>
            <a:spLocks noGrp="1"/>
          </p:cNvSpPr>
          <p:nvPr>
            <p:ph idx="1"/>
          </p:nvPr>
        </p:nvSpPr>
        <p:spPr/>
        <p:txBody>
          <a:bodyPr/>
          <a:lstStyle/>
          <a:p>
            <a:r>
              <a:rPr lang="fr-FR" dirty="0">
                <a:solidFill>
                  <a:schemeClr val="tx1"/>
                </a:solidFill>
                <a:latin typeface="Century Gothic" panose="020B0502020202020204" pitchFamily="34" charset="0"/>
              </a:rPr>
              <a:t>Récupération à usage de greffe de l’os fémoral cortico-spongieux autologue  grâce au système d’alésage-irrigation-aspiration</a:t>
            </a:r>
          </a:p>
          <a:p>
            <a:endParaRPr lang="fr-FR" dirty="0">
              <a:solidFill>
                <a:schemeClr val="tx1"/>
              </a:solidFill>
              <a:latin typeface="Century Gothic" panose="020B0502020202020204" pitchFamily="34" charset="0"/>
            </a:endParaRPr>
          </a:p>
          <a:p>
            <a:r>
              <a:rPr lang="fr-FR" dirty="0">
                <a:solidFill>
                  <a:schemeClr val="tx1"/>
                </a:solidFill>
                <a:latin typeface="Century Gothic" panose="020B0502020202020204" pitchFamily="34" charset="0"/>
              </a:rPr>
              <a:t>Dispositif qui permet un alésage Centro médullaire des os longs  combiné à une irrigation et une aspiration. l’utilisation première du RIA est le recueil du produit d’alésage sous forme de pate épaisse de particules osseuses dont l’analyse e a permet une riche ne teneur en cellules souches et facteurs de croissance </a:t>
            </a:r>
          </a:p>
          <a:p>
            <a:endParaRPr lang="fr-FR" dirty="0"/>
          </a:p>
        </p:txBody>
      </p:sp>
    </p:spTree>
    <p:extLst>
      <p:ext uri="{BB962C8B-B14F-4D97-AF65-F5344CB8AC3E}">
        <p14:creationId xmlns:p14="http://schemas.microsoft.com/office/powerpoint/2010/main" val="58658310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fontScale="77500" lnSpcReduction="20000"/>
          </a:bodyPr>
          <a:lstStyle/>
          <a:p>
            <a:r>
              <a:rPr lang="fr-FR" dirty="0"/>
              <a:t>La quantité de greffe osseuse extraite d’un fémur adulte correspond au volume dos spongieux prélevé  sur deux crêtes iliaques antérieurs  et postérieurs  </a:t>
            </a:r>
          </a:p>
          <a:p>
            <a:r>
              <a:rPr lang="fr-FR" dirty="0"/>
              <a:t>Complication fracture fémur  </a:t>
            </a:r>
          </a:p>
          <a:p>
            <a:endParaRPr lang="fr-FR" dirty="0"/>
          </a:p>
          <a:p>
            <a:endParaRPr lang="fr-FR" dirty="0"/>
          </a:p>
          <a:p>
            <a:pPr algn="ctr"/>
            <a:r>
              <a:rPr lang="fr-FR" dirty="0"/>
              <a:t>Indication élective </a:t>
            </a:r>
          </a:p>
          <a:p>
            <a:endParaRPr lang="fr-FR" dirty="0"/>
          </a:p>
          <a:p>
            <a:pPr marL="0" indent="0">
              <a:buNone/>
            </a:pPr>
            <a:r>
              <a:rPr lang="fr-FR" dirty="0"/>
              <a:t>comblement des épiphyses et les pertes  de substance métaphysaires </a:t>
            </a:r>
          </a:p>
          <a:p>
            <a:pPr marL="0" indent="0">
              <a:buNone/>
            </a:pPr>
            <a:endParaRPr lang="fr-FR" dirty="0"/>
          </a:p>
          <a:p>
            <a:pPr marL="0" indent="0">
              <a:buNone/>
            </a:pPr>
            <a:endParaRPr lang="fr-FR" dirty="0"/>
          </a:p>
          <a:p>
            <a:pPr marL="0" indent="0">
              <a:buNone/>
            </a:pPr>
            <a:r>
              <a:rPr lang="fr-FR" dirty="0"/>
              <a:t>Perte de substance diaphysaire traités par une greffe RIA sous réserve que la greffe soit placée dans un système contraint membrane induite pour éviter sa dispersion dans les parties molles </a:t>
            </a:r>
          </a:p>
          <a:p>
            <a:endParaRPr lang="fr-FR" dirty="0"/>
          </a:p>
          <a:p>
            <a:endParaRPr lang="fr-FR" dirty="0"/>
          </a:p>
          <a:p>
            <a:endParaRPr lang="fr-FR" dirty="0"/>
          </a:p>
        </p:txBody>
      </p:sp>
    </p:spTree>
    <p:extLst>
      <p:ext uri="{BB962C8B-B14F-4D97-AF65-F5344CB8AC3E}">
        <p14:creationId xmlns:p14="http://schemas.microsoft.com/office/powerpoint/2010/main" val="125015653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r>
              <a:rPr lang="fr-FR" dirty="0"/>
              <a:t>Comparé à un prélèvement de CIA, le RIA permet d'obtenir un volume suffisant </a:t>
            </a:r>
          </a:p>
          <a:p>
            <a:r>
              <a:rPr lang="fr-FR" dirty="0"/>
              <a:t>Délai de consolidation similaire  </a:t>
            </a:r>
          </a:p>
          <a:p>
            <a:r>
              <a:rPr lang="fr-FR" dirty="0"/>
              <a:t>morbidité moindre </a:t>
            </a:r>
          </a:p>
          <a:p>
            <a:endParaRPr lang="fr-FR" dirty="0"/>
          </a:p>
        </p:txBody>
      </p:sp>
    </p:spTree>
    <p:extLst>
      <p:ext uri="{BB962C8B-B14F-4D97-AF65-F5344CB8AC3E}">
        <p14:creationId xmlns:p14="http://schemas.microsoft.com/office/powerpoint/2010/main" val="2115038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ortho.internes\Desktop\IMG_20221005_152351.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332655"/>
            <a:ext cx="3528474" cy="45259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ortho.internes\Desktop\IMG_20221005_15223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8024" y="332656"/>
            <a:ext cx="3443558" cy="4525963"/>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1043608" y="5157192"/>
            <a:ext cx="3168352" cy="646331"/>
          </a:xfrm>
          <a:prstGeom prst="rect">
            <a:avLst/>
          </a:prstGeom>
          <a:noFill/>
        </p:spPr>
        <p:txBody>
          <a:bodyPr wrap="square" rtlCol="0">
            <a:spAutoFit/>
          </a:bodyPr>
          <a:lstStyle/>
          <a:p>
            <a:r>
              <a:rPr lang="fr-FR" dirty="0"/>
              <a:t>Radio de jambe droite de face et profil </a:t>
            </a:r>
          </a:p>
        </p:txBody>
      </p:sp>
    </p:spTree>
    <p:extLst>
      <p:ext uri="{BB962C8B-B14F-4D97-AF65-F5344CB8AC3E}">
        <p14:creationId xmlns:p14="http://schemas.microsoft.com/office/powerpoint/2010/main" val="5314411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Prise en charge chirurgicale en  urgence </a:t>
            </a:r>
          </a:p>
        </p:txBody>
      </p:sp>
      <p:sp>
        <p:nvSpPr>
          <p:cNvPr id="3" name="Espace réservé du contenu 2"/>
          <p:cNvSpPr>
            <a:spLocks noGrp="1"/>
          </p:cNvSpPr>
          <p:nvPr>
            <p:ph idx="1"/>
          </p:nvPr>
        </p:nvSpPr>
        <p:spPr/>
        <p:txBody>
          <a:bodyPr/>
          <a:lstStyle/>
          <a:p>
            <a:r>
              <a:rPr lang="fr-FR" b="1" dirty="0"/>
              <a:t>L</a:t>
            </a:r>
            <a:r>
              <a:rPr lang="fr-FR" b="1" dirty="0" smtClean="0"/>
              <a:t>avage 12l, détersion </a:t>
            </a:r>
          </a:p>
          <a:p>
            <a:r>
              <a:rPr lang="fr-FR" b="1" dirty="0"/>
              <a:t>P</a:t>
            </a:r>
            <a:r>
              <a:rPr lang="fr-FR" b="1" dirty="0" smtClean="0"/>
              <a:t>arage </a:t>
            </a:r>
          </a:p>
          <a:p>
            <a:r>
              <a:rPr lang="fr-FR" b="1" dirty="0"/>
              <a:t>S</a:t>
            </a:r>
            <a:r>
              <a:rPr lang="fr-FR" b="1" dirty="0" smtClean="0"/>
              <a:t>uture de plaies fermeture avec tension, sans perte de substance cutanée</a:t>
            </a:r>
          </a:p>
          <a:p>
            <a:r>
              <a:rPr lang="fr-FR" b="1" dirty="0"/>
              <a:t>O</a:t>
            </a:r>
            <a:r>
              <a:rPr lang="fr-FR" b="1" dirty="0" smtClean="0"/>
              <a:t>stéosynthèse par un fixateur externe </a:t>
            </a:r>
            <a:r>
              <a:rPr lang="fr-FR" b="1" dirty="0" err="1" smtClean="0"/>
              <a:t>orthofix</a:t>
            </a:r>
            <a:r>
              <a:rPr lang="fr-FR" b="1" dirty="0" smtClean="0"/>
              <a:t> module champ</a:t>
            </a:r>
            <a:endParaRPr lang="fr-FR" dirty="0"/>
          </a:p>
        </p:txBody>
      </p:sp>
    </p:spTree>
    <p:extLst>
      <p:ext uri="{BB962C8B-B14F-4D97-AF65-F5344CB8AC3E}">
        <p14:creationId xmlns:p14="http://schemas.microsoft.com/office/powerpoint/2010/main" val="8110718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ortho.internes\Desktop\IMG_20221005_152203.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47664" y="188640"/>
            <a:ext cx="6336704" cy="5073427"/>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1691680" y="5517232"/>
            <a:ext cx="3456384" cy="923330"/>
          </a:xfrm>
          <a:prstGeom prst="rect">
            <a:avLst/>
          </a:prstGeom>
          <a:noFill/>
        </p:spPr>
        <p:txBody>
          <a:bodyPr wrap="square" rtlCol="0">
            <a:spAutoFit/>
          </a:bodyPr>
          <a:lstStyle/>
          <a:p>
            <a:r>
              <a:rPr lang="fr-FR" dirty="0"/>
              <a:t>Contrôle per opératoire à l’amplificateur de brillance avant ostéosynthèse </a:t>
            </a:r>
          </a:p>
        </p:txBody>
      </p:sp>
      <p:cxnSp>
        <p:nvCxnSpPr>
          <p:cNvPr id="6" name="Connecteur droit 5"/>
          <p:cNvCxnSpPr/>
          <p:nvPr/>
        </p:nvCxnSpPr>
        <p:spPr>
          <a:xfrm>
            <a:off x="4572000" y="3284984"/>
            <a:ext cx="288032" cy="792088"/>
          </a:xfrm>
          <a:prstGeom prst="line">
            <a:avLst/>
          </a:prstGeom>
        </p:spPr>
        <p:style>
          <a:lnRef idx="1">
            <a:schemeClr val="accent1"/>
          </a:lnRef>
          <a:fillRef idx="0">
            <a:schemeClr val="accent1"/>
          </a:fillRef>
          <a:effectRef idx="0">
            <a:schemeClr val="accent1"/>
          </a:effectRef>
          <a:fontRef idx="minor">
            <a:schemeClr val="tx1"/>
          </a:fontRef>
        </p:style>
      </p:cxnSp>
      <p:sp>
        <p:nvSpPr>
          <p:cNvPr id="4" name="Flèche : gauche 3">
            <a:extLst>
              <a:ext uri="{FF2B5EF4-FFF2-40B4-BE49-F238E27FC236}">
                <a16:creationId xmlns="" xmlns:a16="http://schemas.microsoft.com/office/drawing/2014/main" id="{DB9C1050-EF45-A226-DBE3-36E5EB8E94E8}"/>
              </a:ext>
            </a:extLst>
          </p:cNvPr>
          <p:cNvSpPr/>
          <p:nvPr/>
        </p:nvSpPr>
        <p:spPr>
          <a:xfrm>
            <a:off x="4860032" y="3212976"/>
            <a:ext cx="936104" cy="432048"/>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Bulle narrative : rectangle à coins arrondis 4">
            <a:extLst>
              <a:ext uri="{FF2B5EF4-FFF2-40B4-BE49-F238E27FC236}">
                <a16:creationId xmlns="" xmlns:a16="http://schemas.microsoft.com/office/drawing/2014/main" id="{362F04C3-5226-C9B3-3A48-B0CE315551DF}"/>
              </a:ext>
            </a:extLst>
          </p:cNvPr>
          <p:cNvSpPr/>
          <p:nvPr/>
        </p:nvSpPr>
        <p:spPr>
          <a:xfrm>
            <a:off x="5796136" y="1772816"/>
            <a:ext cx="1944216" cy="1232460"/>
          </a:xfrm>
          <a:prstGeom prst="wedgeRoundRect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dirty="0"/>
              <a:t>PERTE DE SUBTSANCE DE 3cm</a:t>
            </a:r>
          </a:p>
        </p:txBody>
      </p:sp>
    </p:spTree>
    <p:extLst>
      <p:ext uri="{BB962C8B-B14F-4D97-AF65-F5344CB8AC3E}">
        <p14:creationId xmlns:p14="http://schemas.microsoft.com/office/powerpoint/2010/main" val="14840890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ortho.internes\Desktop\IMG_20221005_153000.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620688"/>
            <a:ext cx="3394472" cy="45259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ortho.internes\Desktop\IMG_20221005_15301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6056" y="692696"/>
            <a:ext cx="3394472" cy="4525963"/>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1187624" y="5589240"/>
            <a:ext cx="3096344" cy="646331"/>
          </a:xfrm>
          <a:prstGeom prst="rect">
            <a:avLst/>
          </a:prstGeom>
          <a:noFill/>
        </p:spPr>
        <p:txBody>
          <a:bodyPr wrap="square" rtlCol="0">
            <a:spAutoFit/>
          </a:bodyPr>
          <a:lstStyle/>
          <a:p>
            <a:r>
              <a:rPr lang="fr-FR" dirty="0"/>
              <a:t>Contrôle per op </a:t>
            </a:r>
            <a:r>
              <a:rPr lang="fr-FR" dirty="0" err="1"/>
              <a:t>apres</a:t>
            </a:r>
            <a:r>
              <a:rPr lang="fr-FR" dirty="0"/>
              <a:t> pose du FE</a:t>
            </a:r>
          </a:p>
        </p:txBody>
      </p:sp>
      <p:sp>
        <p:nvSpPr>
          <p:cNvPr id="3" name="Bulle narrative : rectangle à coins arrondis 2">
            <a:extLst>
              <a:ext uri="{FF2B5EF4-FFF2-40B4-BE49-F238E27FC236}">
                <a16:creationId xmlns="" xmlns:a16="http://schemas.microsoft.com/office/drawing/2014/main" id="{A341144F-9D8E-F73E-2D6C-9657330CDC86}"/>
              </a:ext>
            </a:extLst>
          </p:cNvPr>
          <p:cNvSpPr/>
          <p:nvPr/>
        </p:nvSpPr>
        <p:spPr>
          <a:xfrm>
            <a:off x="-396552" y="3140968"/>
            <a:ext cx="1944216" cy="1232460"/>
          </a:xfrm>
          <a:prstGeom prst="wedgeRoundRect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dirty="0"/>
              <a:t>PERTE DE SUBTSANCE DE 3cm</a:t>
            </a:r>
          </a:p>
        </p:txBody>
      </p:sp>
    </p:spTree>
    <p:extLst>
      <p:ext uri="{BB962C8B-B14F-4D97-AF65-F5344CB8AC3E}">
        <p14:creationId xmlns:p14="http://schemas.microsoft.com/office/powerpoint/2010/main" val="32728079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13/12/2021  J10 post op</a:t>
            </a:r>
            <a:endParaRPr lang="fr-FR" dirty="0"/>
          </a:p>
        </p:txBody>
      </p:sp>
      <p:sp>
        <p:nvSpPr>
          <p:cNvPr id="3" name="Espace réservé du contenu 2"/>
          <p:cNvSpPr>
            <a:spLocks noGrp="1"/>
          </p:cNvSpPr>
          <p:nvPr>
            <p:ph idx="1"/>
          </p:nvPr>
        </p:nvSpPr>
        <p:spPr/>
        <p:txBody>
          <a:bodyPr>
            <a:normAutofit/>
          </a:bodyPr>
          <a:lstStyle/>
          <a:p>
            <a:r>
              <a:rPr lang="fr-FR" b="1" dirty="0"/>
              <a:t>Problème : jeune de 18 ans avec une perte de substance osseuse du 1/3 moyen de tibia 03 cm sur fracture ouverte </a:t>
            </a:r>
          </a:p>
          <a:p>
            <a:endParaRPr lang="fr-FR" b="1" dirty="0"/>
          </a:p>
          <a:p>
            <a:r>
              <a:rPr lang="fr-FR" b="1" dirty="0"/>
              <a:t>Alternative thérapeutique ?</a:t>
            </a:r>
          </a:p>
          <a:p>
            <a:pPr lvl="1"/>
            <a:r>
              <a:rPr lang="fr-FR" b="1" dirty="0"/>
              <a:t>Greffe osseuse crête</a:t>
            </a:r>
          </a:p>
          <a:p>
            <a:pPr lvl="1"/>
            <a:r>
              <a:rPr lang="fr-FR" b="1" dirty="0"/>
              <a:t>Ria</a:t>
            </a:r>
          </a:p>
          <a:p>
            <a:pPr lvl="1"/>
            <a:r>
              <a:rPr lang="fr-FR" b="1" dirty="0"/>
              <a:t>Membrane induite</a:t>
            </a:r>
          </a:p>
          <a:p>
            <a:pPr lvl="1"/>
            <a:r>
              <a:rPr lang="fr-FR" b="1" dirty="0"/>
              <a:t>Centre de référence ? CHU</a:t>
            </a:r>
            <a:endParaRPr lang="fr-FR" dirty="0"/>
          </a:p>
        </p:txBody>
      </p:sp>
    </p:spTree>
    <p:extLst>
      <p:ext uri="{BB962C8B-B14F-4D97-AF65-F5344CB8AC3E}">
        <p14:creationId xmlns:p14="http://schemas.microsoft.com/office/powerpoint/2010/main" val="11984747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a:bodyPr>
          <a:lstStyle/>
          <a:p>
            <a:r>
              <a:rPr lang="fr-FR" b="1" dirty="0"/>
              <a:t>Prise en charge dans le service du CH Compiègne</a:t>
            </a:r>
          </a:p>
          <a:p>
            <a:r>
              <a:rPr lang="fr-FR" b="1" dirty="0"/>
              <a:t>INTERVENTION : 1er temps de </a:t>
            </a:r>
            <a:r>
              <a:rPr lang="fr-FR" b="1" dirty="0" err="1"/>
              <a:t>Masquelet</a:t>
            </a:r>
            <a:r>
              <a:rPr lang="fr-FR" b="1" dirty="0"/>
              <a:t> (membrane induite)</a:t>
            </a:r>
          </a:p>
          <a:p>
            <a:pPr lvl="1"/>
            <a:r>
              <a:rPr lang="fr-FR" b="1" dirty="0"/>
              <a:t>1- Ablation du FE (avant champage)</a:t>
            </a:r>
          </a:p>
          <a:p>
            <a:pPr lvl="1"/>
            <a:r>
              <a:rPr lang="fr-FR" b="1" dirty="0"/>
              <a:t>2- Ostéosynthèse par plaque LCP diaphysaire de tibia</a:t>
            </a:r>
          </a:p>
          <a:p>
            <a:pPr lvl="1"/>
            <a:r>
              <a:rPr lang="fr-FR" b="1" dirty="0"/>
              <a:t>Comblement de la perte de substance osseuse par du ciment chirurgical dans le but d’induire la formation d’une membrane, par réaction à un corps étranger</a:t>
            </a:r>
          </a:p>
          <a:p>
            <a:endParaRPr lang="fr-FR" dirty="0"/>
          </a:p>
        </p:txBody>
      </p:sp>
      <p:sp>
        <p:nvSpPr>
          <p:cNvPr id="4" name="Titre 1"/>
          <p:cNvSpPr>
            <a:spLocks noGrp="1"/>
          </p:cNvSpPr>
          <p:nvPr>
            <p:ph type="title"/>
          </p:nvPr>
        </p:nvSpPr>
        <p:spPr>
          <a:xfrm>
            <a:off x="1945201" y="624110"/>
            <a:ext cx="6589199" cy="1280890"/>
          </a:xfrm>
        </p:spPr>
        <p:txBody>
          <a:bodyPr/>
          <a:lstStyle/>
          <a:p>
            <a:r>
              <a:rPr lang="fr-FR" b="1" dirty="0"/>
              <a:t>Notre proposition thérapeutique</a:t>
            </a:r>
            <a:endParaRPr lang="fr-FR" dirty="0"/>
          </a:p>
        </p:txBody>
      </p:sp>
    </p:spTree>
    <p:extLst>
      <p:ext uri="{BB962C8B-B14F-4D97-AF65-F5344CB8AC3E}">
        <p14:creationId xmlns:p14="http://schemas.microsoft.com/office/powerpoint/2010/main" val="2239855572"/>
      </p:ext>
    </p:extLst>
  </p:cSld>
  <p:clrMapOvr>
    <a:masterClrMapping/>
  </p:clrMapOvr>
  <p:timing>
    <p:tnLst>
      <p:par>
        <p:cTn id="1" dur="indefinite" restart="never" nodeType="tmRoot"/>
      </p:par>
    </p:tnLst>
  </p:timing>
</p:sld>
</file>

<file path=ppt/theme/theme1.xml><?xml version="1.0" encoding="utf-8"?>
<a:theme xmlns:a="http://schemas.openxmlformats.org/drawingml/2006/main" name="Brin">
  <a:themeElements>
    <a:clrScheme name="Brin">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Brin">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rin">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Wisp" id="{7CB32D59-10C0-40DD-B7BD-2E94284A981C}" vid="{24B1A44C-C006-48B2-A4D7-E5549B3D8CD4}"/>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19131</TotalTime>
  <Words>1026</Words>
  <Application>Microsoft Office PowerPoint</Application>
  <PresentationFormat>Affichage à l'écran (4:3)</PresentationFormat>
  <Paragraphs>149</Paragraphs>
  <Slides>36</Slides>
  <Notes>3</Notes>
  <HiddenSlides>0</HiddenSlides>
  <MMClips>0</MMClips>
  <ScaleCrop>false</ScaleCrop>
  <HeadingPairs>
    <vt:vector size="4" baseType="variant">
      <vt:variant>
        <vt:lpstr>Thème</vt:lpstr>
      </vt:variant>
      <vt:variant>
        <vt:i4>1</vt:i4>
      </vt:variant>
      <vt:variant>
        <vt:lpstr>Titres des diapositives</vt:lpstr>
      </vt:variant>
      <vt:variant>
        <vt:i4>36</vt:i4>
      </vt:variant>
    </vt:vector>
  </HeadingPairs>
  <TitlesOfParts>
    <vt:vector size="37" baseType="lpstr">
      <vt:lpstr>Brin</vt:lpstr>
      <vt:lpstr> Reconstruction d’une perte de substance diaphysaire du tibia   par la technique de la membrane induite  et RIA A PROPOS D’UN CAS </vt:lpstr>
      <vt:lpstr>Présentation PowerPoint</vt:lpstr>
      <vt:lpstr>Patients </vt:lpstr>
      <vt:lpstr>Présentation PowerPoint</vt:lpstr>
      <vt:lpstr>Prise en charge chirurgicale en  urgence </vt:lpstr>
      <vt:lpstr>Présentation PowerPoint</vt:lpstr>
      <vt:lpstr>Présentation PowerPoint</vt:lpstr>
      <vt:lpstr>13/12/2021  J10 post op</vt:lpstr>
      <vt:lpstr>Notre proposition thérapeutique</vt:lpstr>
      <vt:lpstr>Présentation PowerPoint</vt:lpstr>
      <vt:lpstr>J21 07/01/2022 </vt:lpstr>
      <vt:lpstr>Présentation PowerPoint</vt:lpstr>
      <vt:lpstr>J 21/01/2022</vt:lpstr>
      <vt:lpstr>11/02/2022</vt:lpstr>
      <vt:lpstr>11/02/2022</vt:lpstr>
      <vt:lpstr>A 3 mois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2 Mois 06/05/2022</vt:lpstr>
      <vt:lpstr>Présentation PowerPoint</vt:lpstr>
      <vt:lpstr>17/06/2022</vt:lpstr>
      <vt:lpstr>Présentation PowerPoint</vt:lpstr>
      <vt:lpstr>02/09/2022</vt:lpstr>
      <vt:lpstr>Présentation PowerPoint</vt:lpstr>
      <vt:lpstr>09/12/2022</vt:lpstr>
      <vt:lpstr>Présentation PowerPoint</vt:lpstr>
      <vt:lpstr>Présentation PowerPoint</vt:lpstr>
      <vt:lpstr>RIA</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Internes Ortho</dc:creator>
  <cp:lastModifiedBy>TAOULI Sofiane</cp:lastModifiedBy>
  <cp:revision>43</cp:revision>
  <dcterms:created xsi:type="dcterms:W3CDTF">2022-10-05T12:20:14Z</dcterms:created>
  <dcterms:modified xsi:type="dcterms:W3CDTF">2024-03-19T09:24:41Z</dcterms:modified>
</cp:coreProperties>
</file>