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8" r:id="rId3"/>
    <p:sldId id="258" r:id="rId4"/>
    <p:sldId id="273" r:id="rId5"/>
    <p:sldId id="280" r:id="rId6"/>
    <p:sldId id="270" r:id="rId7"/>
    <p:sldId id="276" r:id="rId8"/>
    <p:sldId id="278" r:id="rId9"/>
    <p:sldId id="281"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3"/>
    <p:restoredTop sz="94676"/>
  </p:normalViewPr>
  <p:slideViewPr>
    <p:cSldViewPr snapToGrid="0">
      <p:cViewPr varScale="1">
        <p:scale>
          <a:sx n="78" d="100"/>
          <a:sy n="78" d="100"/>
        </p:scale>
        <p:origin x="36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C15A7-AFB0-D64A-9CA7-B7A577401363}" type="doc">
      <dgm:prSet loTypeId="urn:microsoft.com/office/officeart/2005/8/layout/chevron1" loCatId="" qsTypeId="urn:microsoft.com/office/officeart/2005/8/quickstyle/simple1" qsCatId="simple" csTypeId="urn:microsoft.com/office/officeart/2005/8/colors/accent1_2" csCatId="accent1" phldr="1"/>
      <dgm:spPr/>
    </dgm:pt>
    <dgm:pt modelId="{9C13A79E-56AA-A149-99DE-D5F6712F1D22}">
      <dgm:prSet phldrT="[Texte]"/>
      <dgm:spPr>
        <a:solidFill>
          <a:srgbClr val="002060"/>
        </a:solidFill>
      </dgm:spPr>
      <dgm:t>
        <a:bodyPr/>
        <a:lstStyle/>
        <a:p>
          <a:r>
            <a:rPr lang="fr-FR" dirty="0"/>
            <a:t>MÉTALLOSE</a:t>
          </a:r>
        </a:p>
      </dgm:t>
    </dgm:pt>
    <dgm:pt modelId="{3DB19DC8-2D7D-DD49-8647-7FB142538FF4}" type="parTrans" cxnId="{8303F54C-43D2-1F4E-8E5C-0D3D6BC86D34}">
      <dgm:prSet/>
      <dgm:spPr/>
      <dgm:t>
        <a:bodyPr/>
        <a:lstStyle/>
        <a:p>
          <a:endParaRPr lang="fr-FR"/>
        </a:p>
      </dgm:t>
    </dgm:pt>
    <dgm:pt modelId="{C6A3A656-B9E0-E746-A54B-28961434AA40}" type="sibTrans" cxnId="{8303F54C-43D2-1F4E-8E5C-0D3D6BC86D34}">
      <dgm:prSet/>
      <dgm:spPr/>
      <dgm:t>
        <a:bodyPr/>
        <a:lstStyle/>
        <a:p>
          <a:endParaRPr lang="fr-FR"/>
        </a:p>
      </dgm:t>
    </dgm:pt>
    <dgm:pt modelId="{7E9AEFAF-0794-FA45-B90F-5CFCF3FEE989}">
      <dgm:prSet phldrT="[Texte]"/>
      <dgm:spPr>
        <a:solidFill>
          <a:schemeClr val="bg1"/>
        </a:solidFill>
      </dgm:spPr>
      <dgm:t>
        <a:bodyPr/>
        <a:lstStyle/>
        <a:p>
          <a:r>
            <a:rPr lang="fr-FR" dirty="0"/>
            <a:t>ALVAL</a:t>
          </a:r>
        </a:p>
        <a:p>
          <a:r>
            <a:rPr lang="fr-FR" dirty="0">
              <a:solidFill>
                <a:srgbClr val="002060"/>
              </a:solidFill>
            </a:rPr>
            <a:t>ALVAL (</a:t>
          </a:r>
          <a:r>
            <a:rPr lang="fr-FR" dirty="0" err="1">
              <a:solidFill>
                <a:srgbClr val="002060"/>
              </a:solidFill>
              <a:effectLst/>
              <a:latin typeface="Times"/>
            </a:rPr>
            <a:t>Aseptic</a:t>
          </a:r>
          <a:r>
            <a:rPr lang="fr-FR" dirty="0">
              <a:solidFill>
                <a:srgbClr val="002060"/>
              </a:solidFill>
              <a:effectLst/>
              <a:latin typeface="Times"/>
            </a:rPr>
            <a:t> Lymphocyte-</a:t>
          </a:r>
          <a:r>
            <a:rPr lang="fr-FR" dirty="0" err="1">
              <a:solidFill>
                <a:srgbClr val="002060"/>
              </a:solidFill>
              <a:effectLst/>
              <a:latin typeface="Times"/>
            </a:rPr>
            <a:t>dominated</a:t>
          </a:r>
          <a:r>
            <a:rPr lang="fr-FR" dirty="0">
              <a:solidFill>
                <a:srgbClr val="002060"/>
              </a:solidFill>
              <a:effectLst/>
              <a:latin typeface="Times"/>
            </a:rPr>
            <a:t> </a:t>
          </a:r>
          <a:r>
            <a:rPr lang="fr-FR" dirty="0" err="1">
              <a:solidFill>
                <a:srgbClr val="002060"/>
              </a:solidFill>
              <a:effectLst/>
              <a:latin typeface="Times"/>
            </a:rPr>
            <a:t>Vasculitis</a:t>
          </a:r>
          <a:r>
            <a:rPr lang="fr-FR" dirty="0">
              <a:solidFill>
                <a:srgbClr val="002060"/>
              </a:solidFill>
              <a:effectLst/>
              <a:latin typeface="Times"/>
            </a:rPr>
            <a:t>-Associated </a:t>
          </a:r>
          <a:r>
            <a:rPr lang="fr-FR" dirty="0" err="1">
              <a:solidFill>
                <a:srgbClr val="002060"/>
              </a:solidFill>
              <a:effectLst/>
              <a:latin typeface="Times"/>
            </a:rPr>
            <a:t>Lesion</a:t>
          </a:r>
          <a:r>
            <a:rPr lang="fr-FR" dirty="0">
              <a:solidFill>
                <a:srgbClr val="002060"/>
              </a:solidFill>
            </a:rPr>
            <a:t>)</a:t>
          </a:r>
        </a:p>
      </dgm:t>
    </dgm:pt>
    <dgm:pt modelId="{844E1937-F65E-284A-9969-5CC3DC39074C}" type="parTrans" cxnId="{37FE1CC9-B297-2E48-AAE4-2DB8CC52F922}">
      <dgm:prSet/>
      <dgm:spPr/>
      <dgm:t>
        <a:bodyPr/>
        <a:lstStyle/>
        <a:p>
          <a:endParaRPr lang="fr-FR"/>
        </a:p>
      </dgm:t>
    </dgm:pt>
    <dgm:pt modelId="{B26A4B97-106B-1C45-8DAD-2BAC0F1E1E06}" type="sibTrans" cxnId="{37FE1CC9-B297-2E48-AAE4-2DB8CC52F922}">
      <dgm:prSet/>
      <dgm:spPr/>
      <dgm:t>
        <a:bodyPr/>
        <a:lstStyle/>
        <a:p>
          <a:endParaRPr lang="fr-FR"/>
        </a:p>
      </dgm:t>
    </dgm:pt>
    <dgm:pt modelId="{C773BEBA-CC8C-CD4E-8C2D-93AB9FD84C07}">
      <dgm:prSet phldrT="[Texte]"/>
      <dgm:spPr>
        <a:solidFill>
          <a:srgbClr val="FF0000"/>
        </a:solidFill>
      </dgm:spPr>
      <dgm:t>
        <a:bodyPr/>
        <a:lstStyle/>
        <a:p>
          <a:r>
            <a:rPr lang="fr-FR" dirty="0"/>
            <a:t>PSEUDOTUMEUR</a:t>
          </a:r>
        </a:p>
      </dgm:t>
    </dgm:pt>
    <dgm:pt modelId="{6CAB94D2-133D-8248-A3FC-7B6676A66A28}" type="parTrans" cxnId="{230FDCDD-670F-F646-B17F-352B7BF8D0D1}">
      <dgm:prSet/>
      <dgm:spPr/>
      <dgm:t>
        <a:bodyPr/>
        <a:lstStyle/>
        <a:p>
          <a:endParaRPr lang="fr-FR"/>
        </a:p>
      </dgm:t>
    </dgm:pt>
    <dgm:pt modelId="{F7E94E87-3E55-194E-BD5E-574D94A86677}" type="sibTrans" cxnId="{230FDCDD-670F-F646-B17F-352B7BF8D0D1}">
      <dgm:prSet/>
      <dgm:spPr/>
      <dgm:t>
        <a:bodyPr/>
        <a:lstStyle/>
        <a:p>
          <a:endParaRPr lang="fr-FR"/>
        </a:p>
      </dgm:t>
    </dgm:pt>
    <dgm:pt modelId="{59012C9B-8FC9-8E4C-BD2E-2D478E589D06}" type="pres">
      <dgm:prSet presAssocID="{102C15A7-AFB0-D64A-9CA7-B7A577401363}" presName="Name0" presStyleCnt="0">
        <dgm:presLayoutVars>
          <dgm:dir/>
          <dgm:animLvl val="lvl"/>
          <dgm:resizeHandles val="exact"/>
        </dgm:presLayoutVars>
      </dgm:prSet>
      <dgm:spPr/>
    </dgm:pt>
    <dgm:pt modelId="{E61F0AE4-8B87-7D41-A14B-1D8DF69D54F6}" type="pres">
      <dgm:prSet presAssocID="{9C13A79E-56AA-A149-99DE-D5F6712F1D22}" presName="parTxOnly" presStyleLbl="node1" presStyleIdx="0" presStyleCnt="3">
        <dgm:presLayoutVars>
          <dgm:chMax val="0"/>
          <dgm:chPref val="0"/>
          <dgm:bulletEnabled val="1"/>
        </dgm:presLayoutVars>
      </dgm:prSet>
      <dgm:spPr/>
    </dgm:pt>
    <dgm:pt modelId="{F650911B-12DF-6345-B063-878BC228446F}" type="pres">
      <dgm:prSet presAssocID="{C6A3A656-B9E0-E746-A54B-28961434AA40}" presName="parTxOnlySpace" presStyleCnt="0"/>
      <dgm:spPr/>
    </dgm:pt>
    <dgm:pt modelId="{5E4B99CE-9C69-E24F-AD6F-4D26877E02FF}" type="pres">
      <dgm:prSet presAssocID="{7E9AEFAF-0794-FA45-B90F-5CFCF3FEE989}" presName="parTxOnly" presStyleLbl="node1" presStyleIdx="1" presStyleCnt="3">
        <dgm:presLayoutVars>
          <dgm:chMax val="0"/>
          <dgm:chPref val="0"/>
          <dgm:bulletEnabled val="1"/>
        </dgm:presLayoutVars>
      </dgm:prSet>
      <dgm:spPr/>
    </dgm:pt>
    <dgm:pt modelId="{85976209-348A-6F46-82AF-A566BD13DBA8}" type="pres">
      <dgm:prSet presAssocID="{B26A4B97-106B-1C45-8DAD-2BAC0F1E1E06}" presName="parTxOnlySpace" presStyleCnt="0"/>
      <dgm:spPr/>
    </dgm:pt>
    <dgm:pt modelId="{C33842FB-E3B7-854E-B6AA-73A8BA549A4C}" type="pres">
      <dgm:prSet presAssocID="{C773BEBA-CC8C-CD4E-8C2D-93AB9FD84C07}" presName="parTxOnly" presStyleLbl="node1" presStyleIdx="2" presStyleCnt="3">
        <dgm:presLayoutVars>
          <dgm:chMax val="0"/>
          <dgm:chPref val="0"/>
          <dgm:bulletEnabled val="1"/>
        </dgm:presLayoutVars>
      </dgm:prSet>
      <dgm:spPr/>
    </dgm:pt>
  </dgm:ptLst>
  <dgm:cxnLst>
    <dgm:cxn modelId="{1C318830-EB38-A642-BCB6-A22A3F01B683}" type="presOf" srcId="{102C15A7-AFB0-D64A-9CA7-B7A577401363}" destId="{59012C9B-8FC9-8E4C-BD2E-2D478E589D06}" srcOrd="0" destOrd="0" presId="urn:microsoft.com/office/officeart/2005/8/layout/chevron1"/>
    <dgm:cxn modelId="{8303F54C-43D2-1F4E-8E5C-0D3D6BC86D34}" srcId="{102C15A7-AFB0-D64A-9CA7-B7A577401363}" destId="{9C13A79E-56AA-A149-99DE-D5F6712F1D22}" srcOrd="0" destOrd="0" parTransId="{3DB19DC8-2D7D-DD49-8647-7FB142538FF4}" sibTransId="{C6A3A656-B9E0-E746-A54B-28961434AA40}"/>
    <dgm:cxn modelId="{346CB16F-A9A9-2F40-BB63-F1E5ECD011F5}" type="presOf" srcId="{7E9AEFAF-0794-FA45-B90F-5CFCF3FEE989}" destId="{5E4B99CE-9C69-E24F-AD6F-4D26877E02FF}" srcOrd="0" destOrd="0" presId="urn:microsoft.com/office/officeart/2005/8/layout/chevron1"/>
    <dgm:cxn modelId="{D133E1A1-3228-E34C-9C40-12CAFBB1C27B}" type="presOf" srcId="{9C13A79E-56AA-A149-99DE-D5F6712F1D22}" destId="{E61F0AE4-8B87-7D41-A14B-1D8DF69D54F6}" srcOrd="0" destOrd="0" presId="urn:microsoft.com/office/officeart/2005/8/layout/chevron1"/>
    <dgm:cxn modelId="{3D6EAAB5-5A9C-9E4E-9812-36FDE59B7960}" type="presOf" srcId="{C773BEBA-CC8C-CD4E-8C2D-93AB9FD84C07}" destId="{C33842FB-E3B7-854E-B6AA-73A8BA549A4C}" srcOrd="0" destOrd="0" presId="urn:microsoft.com/office/officeart/2005/8/layout/chevron1"/>
    <dgm:cxn modelId="{37FE1CC9-B297-2E48-AAE4-2DB8CC52F922}" srcId="{102C15A7-AFB0-D64A-9CA7-B7A577401363}" destId="{7E9AEFAF-0794-FA45-B90F-5CFCF3FEE989}" srcOrd="1" destOrd="0" parTransId="{844E1937-F65E-284A-9969-5CC3DC39074C}" sibTransId="{B26A4B97-106B-1C45-8DAD-2BAC0F1E1E06}"/>
    <dgm:cxn modelId="{230FDCDD-670F-F646-B17F-352B7BF8D0D1}" srcId="{102C15A7-AFB0-D64A-9CA7-B7A577401363}" destId="{C773BEBA-CC8C-CD4E-8C2D-93AB9FD84C07}" srcOrd="2" destOrd="0" parTransId="{6CAB94D2-133D-8248-A3FC-7B6676A66A28}" sibTransId="{F7E94E87-3E55-194E-BD5E-574D94A86677}"/>
    <dgm:cxn modelId="{80469A95-EC4F-AF4D-9338-3848C8C429AE}" type="presParOf" srcId="{59012C9B-8FC9-8E4C-BD2E-2D478E589D06}" destId="{E61F0AE4-8B87-7D41-A14B-1D8DF69D54F6}" srcOrd="0" destOrd="0" presId="urn:microsoft.com/office/officeart/2005/8/layout/chevron1"/>
    <dgm:cxn modelId="{493E9CA9-6662-384E-B549-183EF404AD08}" type="presParOf" srcId="{59012C9B-8FC9-8E4C-BD2E-2D478E589D06}" destId="{F650911B-12DF-6345-B063-878BC228446F}" srcOrd="1" destOrd="0" presId="urn:microsoft.com/office/officeart/2005/8/layout/chevron1"/>
    <dgm:cxn modelId="{CB2BB191-111B-934E-ADE0-840D970302F6}" type="presParOf" srcId="{59012C9B-8FC9-8E4C-BD2E-2D478E589D06}" destId="{5E4B99CE-9C69-E24F-AD6F-4D26877E02FF}" srcOrd="2" destOrd="0" presId="urn:microsoft.com/office/officeart/2005/8/layout/chevron1"/>
    <dgm:cxn modelId="{262B8A71-C0F8-894E-8777-C3396F57A68B}" type="presParOf" srcId="{59012C9B-8FC9-8E4C-BD2E-2D478E589D06}" destId="{85976209-348A-6F46-82AF-A566BD13DBA8}" srcOrd="3" destOrd="0" presId="urn:microsoft.com/office/officeart/2005/8/layout/chevron1"/>
    <dgm:cxn modelId="{28DBE8CE-DE47-D647-A555-BDF2FCD19D13}" type="presParOf" srcId="{59012C9B-8FC9-8E4C-BD2E-2D478E589D06}" destId="{C33842FB-E3B7-854E-B6AA-73A8BA549A4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F0AE4-8B87-7D41-A14B-1D8DF69D54F6}">
      <dsp:nvSpPr>
        <dsp:cNvPr id="0" name=""/>
        <dsp:cNvSpPr/>
      </dsp:nvSpPr>
      <dsp:spPr>
        <a:xfrm>
          <a:off x="2317" y="225599"/>
          <a:ext cx="2824068" cy="1129627"/>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MÉTALLOSE</a:t>
          </a:r>
        </a:p>
      </dsp:txBody>
      <dsp:txXfrm>
        <a:off x="567131" y="225599"/>
        <a:ext cx="1694441" cy="1129627"/>
      </dsp:txXfrm>
    </dsp:sp>
    <dsp:sp modelId="{5E4B99CE-9C69-E24F-AD6F-4D26877E02FF}">
      <dsp:nvSpPr>
        <dsp:cNvPr id="0" name=""/>
        <dsp:cNvSpPr/>
      </dsp:nvSpPr>
      <dsp:spPr>
        <a:xfrm>
          <a:off x="2543979" y="225599"/>
          <a:ext cx="2824068" cy="1129627"/>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ALVAL</a:t>
          </a:r>
        </a:p>
        <a:p>
          <a:pPr marL="0" lvl="0" indent="0" algn="ctr" defTabSz="622300">
            <a:lnSpc>
              <a:spcPct val="90000"/>
            </a:lnSpc>
            <a:spcBef>
              <a:spcPct val="0"/>
            </a:spcBef>
            <a:spcAft>
              <a:spcPct val="35000"/>
            </a:spcAft>
            <a:buNone/>
          </a:pPr>
          <a:r>
            <a:rPr lang="fr-FR" sz="1400" kern="1200" dirty="0">
              <a:solidFill>
                <a:srgbClr val="002060"/>
              </a:solidFill>
            </a:rPr>
            <a:t>ALVAL (</a:t>
          </a:r>
          <a:r>
            <a:rPr lang="fr-FR" sz="1400" kern="1200" dirty="0" err="1">
              <a:solidFill>
                <a:srgbClr val="002060"/>
              </a:solidFill>
              <a:effectLst/>
              <a:latin typeface="Times"/>
            </a:rPr>
            <a:t>Aseptic</a:t>
          </a:r>
          <a:r>
            <a:rPr lang="fr-FR" sz="1400" kern="1200" dirty="0">
              <a:solidFill>
                <a:srgbClr val="002060"/>
              </a:solidFill>
              <a:effectLst/>
              <a:latin typeface="Times"/>
            </a:rPr>
            <a:t> Lymphocyte-</a:t>
          </a:r>
          <a:r>
            <a:rPr lang="fr-FR" sz="1400" kern="1200" dirty="0" err="1">
              <a:solidFill>
                <a:srgbClr val="002060"/>
              </a:solidFill>
              <a:effectLst/>
              <a:latin typeface="Times"/>
            </a:rPr>
            <a:t>dominated</a:t>
          </a:r>
          <a:r>
            <a:rPr lang="fr-FR" sz="1400" kern="1200" dirty="0">
              <a:solidFill>
                <a:srgbClr val="002060"/>
              </a:solidFill>
              <a:effectLst/>
              <a:latin typeface="Times"/>
            </a:rPr>
            <a:t> </a:t>
          </a:r>
          <a:r>
            <a:rPr lang="fr-FR" sz="1400" kern="1200" dirty="0" err="1">
              <a:solidFill>
                <a:srgbClr val="002060"/>
              </a:solidFill>
              <a:effectLst/>
              <a:latin typeface="Times"/>
            </a:rPr>
            <a:t>Vasculitis</a:t>
          </a:r>
          <a:r>
            <a:rPr lang="fr-FR" sz="1400" kern="1200" dirty="0">
              <a:solidFill>
                <a:srgbClr val="002060"/>
              </a:solidFill>
              <a:effectLst/>
              <a:latin typeface="Times"/>
            </a:rPr>
            <a:t>-Associated </a:t>
          </a:r>
          <a:r>
            <a:rPr lang="fr-FR" sz="1400" kern="1200" dirty="0" err="1">
              <a:solidFill>
                <a:srgbClr val="002060"/>
              </a:solidFill>
              <a:effectLst/>
              <a:latin typeface="Times"/>
            </a:rPr>
            <a:t>Lesion</a:t>
          </a:r>
          <a:r>
            <a:rPr lang="fr-FR" sz="1400" kern="1200" dirty="0">
              <a:solidFill>
                <a:srgbClr val="002060"/>
              </a:solidFill>
            </a:rPr>
            <a:t>)</a:t>
          </a:r>
        </a:p>
      </dsp:txBody>
      <dsp:txXfrm>
        <a:off x="3108793" y="225599"/>
        <a:ext cx="1694441" cy="1129627"/>
      </dsp:txXfrm>
    </dsp:sp>
    <dsp:sp modelId="{C33842FB-E3B7-854E-B6AA-73A8BA549A4C}">
      <dsp:nvSpPr>
        <dsp:cNvPr id="0" name=""/>
        <dsp:cNvSpPr/>
      </dsp:nvSpPr>
      <dsp:spPr>
        <a:xfrm>
          <a:off x="5085640" y="225599"/>
          <a:ext cx="2824068" cy="1129627"/>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PSEUDOTUMEUR</a:t>
          </a:r>
        </a:p>
      </dsp:txBody>
      <dsp:txXfrm>
        <a:off x="5650454" y="225599"/>
        <a:ext cx="1694441" cy="11296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FA7D8F4-AD0B-F64E-8FDD-AC5DFA3710EA}" type="datetimeFigureOut">
              <a:rPr lang="fr-FR" smtClean="0"/>
              <a:t>27/03/2024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159411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A7D8F4-AD0B-F64E-8FDD-AC5DFA3710EA}" type="datetimeFigureOut">
              <a:rPr lang="fr-FR" smtClean="0"/>
              <a:t>27/03/2024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312835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A7D8F4-AD0B-F64E-8FDD-AC5DFA3710EA}" type="datetimeFigureOut">
              <a:rPr lang="fr-FR" smtClean="0"/>
              <a:t>27/03/2024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238154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A7D8F4-AD0B-F64E-8FDD-AC5DFA3710EA}" type="datetimeFigureOut">
              <a:rPr lang="fr-FR" smtClean="0"/>
              <a:t>27/03/2024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295071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FA7D8F4-AD0B-F64E-8FDD-AC5DFA3710EA}" type="datetimeFigureOut">
              <a:rPr lang="fr-FR" smtClean="0"/>
              <a:t>27/03/2024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58182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FA7D8F4-AD0B-F64E-8FDD-AC5DFA3710EA}" type="datetimeFigureOut">
              <a:rPr lang="fr-FR" smtClean="0"/>
              <a:t>27/03/2024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71834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FA7D8F4-AD0B-F64E-8FDD-AC5DFA3710EA}" type="datetimeFigureOut">
              <a:rPr lang="fr-FR" smtClean="0"/>
              <a:t>27/03/2024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97996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FA7D8F4-AD0B-F64E-8FDD-AC5DFA3710EA}" type="datetimeFigureOut">
              <a:rPr lang="fr-FR" smtClean="0"/>
              <a:t>27/03/2024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94075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7D8F4-AD0B-F64E-8FDD-AC5DFA3710EA}" type="datetimeFigureOut">
              <a:rPr lang="fr-FR" smtClean="0"/>
              <a:t>27/03/2024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68944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FA7D8F4-AD0B-F64E-8FDD-AC5DFA3710EA}" type="datetimeFigureOut">
              <a:rPr lang="fr-FR" smtClean="0"/>
              <a:t>27/03/2024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270849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FA7D8F4-AD0B-F64E-8FDD-AC5DFA3710EA}" type="datetimeFigureOut">
              <a:rPr lang="fr-FR" smtClean="0"/>
              <a:t>27/03/2024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D82EA1E-B4D4-1542-8EE6-81E5259ED8F8}" type="slidenum">
              <a:rPr lang="fr-FR" smtClean="0"/>
              <a:t>‹N°›</a:t>
            </a:fld>
            <a:endParaRPr lang="fr-FR"/>
          </a:p>
        </p:txBody>
      </p:sp>
    </p:spTree>
    <p:extLst>
      <p:ext uri="{BB962C8B-B14F-4D97-AF65-F5344CB8AC3E}">
        <p14:creationId xmlns:p14="http://schemas.microsoft.com/office/powerpoint/2010/main" val="69479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7D8F4-AD0B-F64E-8FDD-AC5DFA3710EA}" type="datetimeFigureOut">
              <a:rPr lang="fr-FR" smtClean="0"/>
              <a:t>27/03/2024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2EA1E-B4D4-1542-8EE6-81E5259ED8F8}" type="slidenum">
              <a:rPr lang="fr-FR" smtClean="0"/>
              <a:t>‹N°›</a:t>
            </a:fld>
            <a:endParaRPr lang="fr-FR"/>
          </a:p>
        </p:txBody>
      </p:sp>
    </p:spTree>
    <p:extLst>
      <p:ext uri="{BB962C8B-B14F-4D97-AF65-F5344CB8AC3E}">
        <p14:creationId xmlns:p14="http://schemas.microsoft.com/office/powerpoint/2010/main" val="1090305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pubmed.ncbi.nlm.nih.gov/?term=Chidiac+C&amp;cauthor_id=26584840" TargetMode="External"/><Relationship Id="rId3" Type="http://schemas.openxmlformats.org/officeDocument/2006/relationships/hyperlink" Target="https://pubmed.ncbi.nlm.nih.gov/?term=Wach+J&amp;cauthor_id=26584840" TargetMode="External"/><Relationship Id="rId7" Type="http://schemas.openxmlformats.org/officeDocument/2006/relationships/hyperlink" Target="https://pubmed.ncbi.nlm.nih.gov/?term=Valour+F&amp;cauthor_id=26584840" TargetMode="External"/><Relationship Id="rId2" Type="http://schemas.openxmlformats.org/officeDocument/2006/relationships/hyperlink" Target="https://pubmed.ncbi.nlm.nih.gov/?term=Barba+T&amp;cauthor_id=26584840" TargetMode="External"/><Relationship Id="rId1" Type="http://schemas.openxmlformats.org/officeDocument/2006/relationships/slideLayout" Target="../slideLayouts/slideLayout7.xml"/><Relationship Id="rId6" Type="http://schemas.openxmlformats.org/officeDocument/2006/relationships/hyperlink" Target="https://pubmed.ncbi.nlm.nih.gov/?term=Devouassoux-Shisheboran+M&amp;cauthor_id=26584840" TargetMode="External"/><Relationship Id="rId11" Type="http://schemas.openxmlformats.org/officeDocument/2006/relationships/hyperlink" Target="http://www.njrreports.org.uk/Portals/0/PDFdownloads/NJR%2011th%20Annual%20Report%202014.pdf" TargetMode="External"/><Relationship Id="rId5" Type="http://schemas.openxmlformats.org/officeDocument/2006/relationships/hyperlink" Target="https://pubmed.ncbi.nlm.nih.gov/?term=Laurent+F&amp;cauthor_id=26584840" TargetMode="External"/><Relationship Id="rId10" Type="http://schemas.openxmlformats.org/officeDocument/2006/relationships/hyperlink" Target="https://pubmed.ncbi.nlm.nih.gov/?term=Lyon+BJI+Study+Group%5BCorporate+Author%5D" TargetMode="External"/><Relationship Id="rId4" Type="http://schemas.openxmlformats.org/officeDocument/2006/relationships/hyperlink" Target="https://pubmed.ncbi.nlm.nih.gov/?term=Lustig+S&amp;cauthor_id=26584840" TargetMode="External"/><Relationship Id="rId9" Type="http://schemas.openxmlformats.org/officeDocument/2006/relationships/hyperlink" Target="https://pubmed.ncbi.nlm.nih.gov/?term=Ferry+T&amp;cauthor_id=2658484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9B2BE-D3EE-F39B-A262-078175D3D242}"/>
              </a:ext>
            </a:extLst>
          </p:cNvPr>
          <p:cNvSpPr>
            <a:spLocks noGrp="1"/>
          </p:cNvSpPr>
          <p:nvPr>
            <p:ph type="ctrTitle"/>
          </p:nvPr>
        </p:nvSpPr>
        <p:spPr>
          <a:xfrm>
            <a:off x="1383631" y="3166115"/>
            <a:ext cx="9424737" cy="1118937"/>
          </a:xfrm>
        </p:spPr>
        <p:txBody>
          <a:bodyPr>
            <a:normAutofit fontScale="90000"/>
          </a:bodyPr>
          <a:lstStyle/>
          <a:p>
            <a:r>
              <a:rPr lang="fr-FR" sz="2000" dirty="0">
                <a:latin typeface="+mn-lt"/>
              </a:rPr>
              <a:t>Pseudotumeur</a:t>
            </a:r>
            <a:br>
              <a:rPr lang="fr-FR" sz="800" dirty="0">
                <a:latin typeface="+mn-lt"/>
              </a:rPr>
            </a:br>
            <a:br>
              <a:rPr lang="fr-FR" sz="800" b="0" i="0" u="none" strike="noStrike" dirty="0">
                <a:solidFill>
                  <a:srgbClr val="212121"/>
                </a:solidFill>
                <a:effectLst/>
                <a:latin typeface="+mn-lt"/>
              </a:rPr>
            </a:br>
            <a:r>
              <a:rPr lang="fr-FR" sz="2000" dirty="0">
                <a:latin typeface="+mn-lt"/>
              </a:rPr>
              <a:t>infectée sur prothèse totale de hanche à couple de frottement métal-métal </a:t>
            </a:r>
            <a:br>
              <a:rPr lang="fr-FR" sz="2000" dirty="0">
                <a:latin typeface="+mn-lt"/>
              </a:rPr>
            </a:br>
            <a:r>
              <a:rPr lang="fr-FR" sz="2000" dirty="0">
                <a:latin typeface="+mn-lt"/>
              </a:rPr>
              <a:t>Encore une cause d’errance diagnostic</a:t>
            </a:r>
            <a:br>
              <a:rPr lang="fr-FR" sz="2000" dirty="0">
                <a:latin typeface="+mn-lt"/>
              </a:rPr>
            </a:br>
            <a:r>
              <a:rPr lang="fr-FR" sz="2000" dirty="0">
                <a:latin typeface="+mn-lt"/>
              </a:rPr>
              <a:t>A propos d’un cas </a:t>
            </a:r>
          </a:p>
        </p:txBody>
      </p:sp>
      <p:pic>
        <p:nvPicPr>
          <p:cNvPr id="4" name="Image 3" descr="Une image contenant texte, Police, logo, Graphique&#10;&#10;Description générée automatiquement">
            <a:extLst>
              <a:ext uri="{FF2B5EF4-FFF2-40B4-BE49-F238E27FC236}">
                <a16:creationId xmlns:a16="http://schemas.microsoft.com/office/drawing/2014/main" id="{FB583A9A-D4FA-C238-DF6B-CF0D8BBEF8A0}"/>
              </a:ext>
            </a:extLst>
          </p:cNvPr>
          <p:cNvPicPr>
            <a:picLocks noChangeAspect="1"/>
          </p:cNvPicPr>
          <p:nvPr/>
        </p:nvPicPr>
        <p:blipFill rotWithShape="1">
          <a:blip r:embed="rId2"/>
          <a:srcRect l="536" t="1071" r="2832" b="5371"/>
          <a:stretch/>
        </p:blipFill>
        <p:spPr>
          <a:xfrm>
            <a:off x="406255" y="221549"/>
            <a:ext cx="1722580" cy="1661019"/>
          </a:xfrm>
          <a:prstGeom prst="rect">
            <a:avLst/>
          </a:prstGeom>
          <a:ln>
            <a:noFill/>
          </a:ln>
          <a:effectLst>
            <a:softEdge rad="112500"/>
          </a:effectLst>
        </p:spPr>
      </p:pic>
      <p:pic>
        <p:nvPicPr>
          <p:cNvPr id="6" name="Image 5" descr="Une image contenant Police, Graphique, logo, conception&#10;&#10;Description générée automatiquement">
            <a:extLst>
              <a:ext uri="{FF2B5EF4-FFF2-40B4-BE49-F238E27FC236}">
                <a16:creationId xmlns:a16="http://schemas.microsoft.com/office/drawing/2014/main" id="{DED49E6B-14D8-EBF1-2B68-1F1AACB2B2C7}"/>
              </a:ext>
            </a:extLst>
          </p:cNvPr>
          <p:cNvPicPr>
            <a:picLocks noChangeAspect="1"/>
          </p:cNvPicPr>
          <p:nvPr/>
        </p:nvPicPr>
        <p:blipFill>
          <a:blip r:embed="rId3"/>
          <a:stretch>
            <a:fillRect/>
          </a:stretch>
        </p:blipFill>
        <p:spPr>
          <a:xfrm>
            <a:off x="3651250" y="359908"/>
            <a:ext cx="4432300" cy="1384300"/>
          </a:xfrm>
          <a:prstGeom prst="rect">
            <a:avLst/>
          </a:prstGeom>
          <a:ln>
            <a:noFill/>
          </a:ln>
          <a:effectLst>
            <a:softEdge rad="112500"/>
          </a:effectLst>
        </p:spPr>
      </p:pic>
      <p:pic>
        <p:nvPicPr>
          <p:cNvPr id="8" name="Image 7" descr="Une image contenant texte, habits, tuyau, instrument de musique&#10;&#10;Description générée automatiquement">
            <a:extLst>
              <a:ext uri="{FF2B5EF4-FFF2-40B4-BE49-F238E27FC236}">
                <a16:creationId xmlns:a16="http://schemas.microsoft.com/office/drawing/2014/main" id="{EA7C41C4-61C2-0FD0-AF4B-CAE2426804F6}"/>
              </a:ext>
            </a:extLst>
          </p:cNvPr>
          <p:cNvPicPr>
            <a:picLocks noChangeAspect="1"/>
          </p:cNvPicPr>
          <p:nvPr/>
        </p:nvPicPr>
        <p:blipFill>
          <a:blip r:embed="rId4"/>
          <a:stretch>
            <a:fillRect/>
          </a:stretch>
        </p:blipFill>
        <p:spPr>
          <a:xfrm>
            <a:off x="9400339" y="66468"/>
            <a:ext cx="1849187" cy="2506481"/>
          </a:xfrm>
          <a:prstGeom prst="rect">
            <a:avLst/>
          </a:prstGeom>
          <a:ln>
            <a:noFill/>
          </a:ln>
          <a:effectLst>
            <a:softEdge rad="112500"/>
          </a:effectLst>
        </p:spPr>
      </p:pic>
      <p:sp>
        <p:nvSpPr>
          <p:cNvPr id="9" name="ZoneTexte 8">
            <a:extLst>
              <a:ext uri="{FF2B5EF4-FFF2-40B4-BE49-F238E27FC236}">
                <a16:creationId xmlns:a16="http://schemas.microsoft.com/office/drawing/2014/main" id="{BC82C2E0-6F18-17A5-34FF-93963D7DC484}"/>
              </a:ext>
            </a:extLst>
          </p:cNvPr>
          <p:cNvSpPr txBox="1"/>
          <p:nvPr/>
        </p:nvSpPr>
        <p:spPr>
          <a:xfrm>
            <a:off x="1128060" y="4975433"/>
            <a:ext cx="10366992" cy="1477328"/>
          </a:xfrm>
          <a:prstGeom prst="rect">
            <a:avLst/>
          </a:prstGeom>
          <a:noFill/>
        </p:spPr>
        <p:txBody>
          <a:bodyPr wrap="square" rtlCol="0">
            <a:spAutoFit/>
          </a:bodyPr>
          <a:lstStyle/>
          <a:p>
            <a:pPr algn="ctr"/>
            <a:r>
              <a:rPr lang="fr-F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ZGOLLI.A, ISSAOUI.H, GRASSA.H, BENRAYANA,H, LECOINTE.T, RAZANABOLA.F</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Service de chirurgie orthopédique, CHU d’ORLEANS, ORLEANS, France</a:t>
            </a:r>
          </a:p>
          <a:p>
            <a:pPr algn="ctr"/>
            <a:r>
              <a:rPr lang="fr-F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Service d’unité </a:t>
            </a:r>
            <a:r>
              <a:rPr lang="fr-FR"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periopératoire</a:t>
            </a:r>
            <a:r>
              <a:rPr lang="fr-F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gériatrique, CHU d’OREANS, ORLEANS, France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198012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4E8443-DC59-ADA8-09D8-B689BEC3130D}"/>
              </a:ext>
            </a:extLst>
          </p:cNvPr>
          <p:cNvSpPr txBox="1"/>
          <p:nvPr/>
        </p:nvSpPr>
        <p:spPr>
          <a:xfrm>
            <a:off x="84221" y="84221"/>
            <a:ext cx="12007516" cy="7201972"/>
          </a:xfrm>
          <a:prstGeom prst="rect">
            <a:avLst/>
          </a:prstGeom>
          <a:noFill/>
        </p:spPr>
        <p:txBody>
          <a:bodyPr wrap="square" rtlCol="0">
            <a:spAutoFit/>
          </a:bodyPr>
          <a:lstStyle/>
          <a:p>
            <a:pPr algn="l"/>
            <a:r>
              <a:rPr lang="fr-FR" sz="1200" i="0" u="none" strike="noStrike" dirty="0">
                <a:effectLst/>
              </a:rPr>
              <a:t>(1) </a:t>
            </a:r>
            <a:r>
              <a:rPr lang="fr-FR" sz="1200" i="0" strike="noStrike" dirty="0" err="1">
                <a:effectLst/>
              </a:rPr>
              <a:t>Metallosis-associated</a:t>
            </a:r>
            <a:r>
              <a:rPr lang="fr-FR" sz="1200" i="0" strike="noStrike" dirty="0">
                <a:effectLst/>
              </a:rPr>
              <a:t> </a:t>
            </a:r>
            <a:r>
              <a:rPr lang="fr-FR" sz="1200" i="0" strike="noStrike" dirty="0" err="1">
                <a:effectLst/>
              </a:rPr>
              <a:t>prosthetic</a:t>
            </a:r>
            <a:r>
              <a:rPr lang="fr-FR" sz="1200" i="0" strike="noStrike" dirty="0">
                <a:effectLst/>
              </a:rPr>
              <a:t> joint infection </a:t>
            </a:r>
            <a:r>
              <a:rPr lang="fr-FR" sz="1200" i="0" strike="noStrike" dirty="0">
                <a:effectLst/>
                <a:hlinkClick r:id="rId2">
                  <a:extLst>
                    <a:ext uri="{A12FA001-AC4F-418D-AE19-62706E023703}">
                      <ahyp:hlinkClr xmlns:ahyp="http://schemas.microsoft.com/office/drawing/2018/hyperlinkcolor" val="tx"/>
                    </a:ext>
                  </a:extLst>
                </a:hlinkClick>
              </a:rPr>
              <a:t>T Barba</a:t>
            </a:r>
            <a:r>
              <a:rPr lang="fr-FR" sz="1200" i="0" strike="noStrike" baseline="30000" dirty="0">
                <a:effectLst/>
              </a:rPr>
              <a:t> </a:t>
            </a:r>
            <a:r>
              <a:rPr lang="fr-FR" sz="1200" i="0" strike="noStrike" dirty="0">
                <a:effectLst/>
              </a:rPr>
              <a:t>, </a:t>
            </a:r>
            <a:r>
              <a:rPr lang="fr-FR" sz="1200" i="0" strike="noStrike" dirty="0">
                <a:effectLst/>
                <a:hlinkClick r:id="rId3">
                  <a:extLst>
                    <a:ext uri="{A12FA001-AC4F-418D-AE19-62706E023703}">
                      <ahyp:hlinkClr xmlns:ahyp="http://schemas.microsoft.com/office/drawing/2018/hyperlinkcolor" val="tx"/>
                    </a:ext>
                  </a:extLst>
                </a:hlinkClick>
              </a:rPr>
              <a:t>J Wach</a:t>
            </a:r>
            <a:r>
              <a:rPr lang="fr-FR" sz="1200" i="0" strike="noStrike" baseline="30000" dirty="0">
                <a:effectLst/>
              </a:rPr>
              <a:t> </a:t>
            </a:r>
            <a:r>
              <a:rPr lang="fr-FR" sz="1200" i="0" strike="noStrike" dirty="0">
                <a:effectLst/>
              </a:rPr>
              <a:t>, </a:t>
            </a:r>
            <a:r>
              <a:rPr lang="fr-FR" sz="1200" i="0" strike="noStrike" dirty="0">
                <a:effectLst/>
                <a:hlinkClick r:id="rId4">
                  <a:extLst>
                    <a:ext uri="{A12FA001-AC4F-418D-AE19-62706E023703}">
                      <ahyp:hlinkClr xmlns:ahyp="http://schemas.microsoft.com/office/drawing/2018/hyperlinkcolor" val="tx"/>
                    </a:ext>
                  </a:extLst>
                </a:hlinkClick>
              </a:rPr>
              <a:t>S Lustig</a:t>
            </a:r>
            <a:r>
              <a:rPr lang="fr-FR" sz="1200" i="0" strike="noStrike" baseline="30000" dirty="0">
                <a:effectLst/>
              </a:rPr>
              <a:t> </a:t>
            </a:r>
            <a:r>
              <a:rPr lang="fr-FR" sz="1200" i="0" strike="noStrike" dirty="0">
                <a:effectLst/>
              </a:rPr>
              <a:t>, </a:t>
            </a:r>
            <a:r>
              <a:rPr lang="fr-FR" sz="1200" i="0" strike="noStrike" dirty="0">
                <a:effectLst/>
                <a:hlinkClick r:id="rId5">
                  <a:extLst>
                    <a:ext uri="{A12FA001-AC4F-418D-AE19-62706E023703}">
                      <ahyp:hlinkClr xmlns:ahyp="http://schemas.microsoft.com/office/drawing/2018/hyperlinkcolor" val="tx"/>
                    </a:ext>
                  </a:extLst>
                </a:hlinkClick>
              </a:rPr>
              <a:t>F Laurent</a:t>
            </a:r>
            <a:r>
              <a:rPr lang="fr-FR" sz="1200" i="0" strike="noStrike" baseline="30000" dirty="0">
                <a:effectLst/>
              </a:rPr>
              <a:t> </a:t>
            </a:r>
            <a:r>
              <a:rPr lang="fr-FR" sz="1200" i="0" strike="noStrike" dirty="0">
                <a:effectLst/>
              </a:rPr>
              <a:t>, </a:t>
            </a:r>
            <a:r>
              <a:rPr lang="fr-FR" sz="1200" i="0" strike="noStrike" dirty="0">
                <a:effectLst/>
                <a:hlinkClick r:id="rId6">
                  <a:extLst>
                    <a:ext uri="{A12FA001-AC4F-418D-AE19-62706E023703}">
                      <ahyp:hlinkClr xmlns:ahyp="http://schemas.microsoft.com/office/drawing/2018/hyperlinkcolor" val="tx"/>
                    </a:ext>
                  </a:extLst>
                </a:hlinkClick>
              </a:rPr>
              <a:t>M Devouassoux-Shisheboran</a:t>
            </a:r>
            <a:r>
              <a:rPr lang="fr-FR" sz="1200" i="0" strike="noStrike" baseline="30000" dirty="0">
                <a:effectLst/>
              </a:rPr>
              <a:t> </a:t>
            </a:r>
            <a:r>
              <a:rPr lang="fr-FR" sz="1200" i="0" strike="noStrike" dirty="0">
                <a:effectLst/>
              </a:rPr>
              <a:t>, </a:t>
            </a:r>
            <a:r>
              <a:rPr lang="fr-FR" sz="1200" i="0" strike="noStrike" dirty="0">
                <a:effectLst/>
                <a:hlinkClick r:id="rId7">
                  <a:extLst>
                    <a:ext uri="{A12FA001-AC4F-418D-AE19-62706E023703}">
                      <ahyp:hlinkClr xmlns:ahyp="http://schemas.microsoft.com/office/drawing/2018/hyperlinkcolor" val="tx"/>
                    </a:ext>
                  </a:extLst>
                </a:hlinkClick>
              </a:rPr>
              <a:t>F Valour</a:t>
            </a:r>
            <a:r>
              <a:rPr lang="fr-FR" sz="1200" i="0" strike="noStrike" baseline="30000" dirty="0">
                <a:effectLst/>
              </a:rPr>
              <a:t> </a:t>
            </a:r>
            <a:r>
              <a:rPr lang="fr-FR" sz="1200" i="0" strike="noStrike" dirty="0">
                <a:effectLst/>
              </a:rPr>
              <a:t>, </a:t>
            </a:r>
            <a:r>
              <a:rPr lang="fr-FR" sz="1200" i="0" strike="noStrike" dirty="0">
                <a:effectLst/>
                <a:hlinkClick r:id="rId8">
                  <a:extLst>
                    <a:ext uri="{A12FA001-AC4F-418D-AE19-62706E023703}">
                      <ahyp:hlinkClr xmlns:ahyp="http://schemas.microsoft.com/office/drawing/2018/hyperlinkcolor" val="tx"/>
                    </a:ext>
                  </a:extLst>
                </a:hlinkClick>
              </a:rPr>
              <a:t>C Chidiac</a:t>
            </a:r>
            <a:r>
              <a:rPr lang="fr-FR" sz="1200" i="0" strike="noStrike" baseline="30000" dirty="0">
                <a:effectLst/>
              </a:rPr>
              <a:t> </a:t>
            </a:r>
            <a:r>
              <a:rPr lang="fr-FR" sz="1200" i="0" strike="noStrike" dirty="0">
                <a:effectLst/>
              </a:rPr>
              <a:t>, </a:t>
            </a:r>
            <a:r>
              <a:rPr lang="fr-FR" sz="1200" i="0" strike="noStrike" dirty="0">
                <a:effectLst/>
                <a:hlinkClick r:id="rId9">
                  <a:extLst>
                    <a:ext uri="{A12FA001-AC4F-418D-AE19-62706E023703}">
                      <ahyp:hlinkClr xmlns:ahyp="http://schemas.microsoft.com/office/drawing/2018/hyperlinkcolor" val="tx"/>
                    </a:ext>
                  </a:extLst>
                </a:hlinkClick>
              </a:rPr>
              <a:t>T Ferry</a:t>
            </a:r>
            <a:r>
              <a:rPr lang="fr-FR" sz="1200" i="0" strike="noStrike" baseline="30000" dirty="0">
                <a:effectLst/>
              </a:rPr>
              <a:t> </a:t>
            </a:r>
            <a:r>
              <a:rPr lang="fr-FR" sz="1200" i="0" strike="noStrike" dirty="0">
                <a:effectLst/>
              </a:rPr>
              <a:t>; </a:t>
            </a:r>
            <a:r>
              <a:rPr lang="fr-FR" sz="1200" i="0" strike="noStrike" dirty="0">
                <a:effectLst/>
                <a:hlinkClick r:id="rId10">
                  <a:extLst>
                    <a:ext uri="{A12FA001-AC4F-418D-AE19-62706E023703}">
                      <ahyp:hlinkClr xmlns:ahyp="http://schemas.microsoft.com/office/drawing/2018/hyperlinkcolor" val="tx"/>
                    </a:ext>
                  </a:extLst>
                </a:hlinkClick>
              </a:rPr>
              <a:t>Lyon BJI Study Group</a:t>
            </a:r>
            <a:r>
              <a:rPr lang="fr-FR" sz="1200" i="0" strike="noStrike" dirty="0">
                <a:effectLst/>
              </a:rPr>
              <a:t>.</a:t>
            </a:r>
          </a:p>
          <a:p>
            <a:endParaRPr lang="fr-FR" sz="1200" dirty="0"/>
          </a:p>
          <a:p>
            <a:r>
              <a:rPr lang="fr-FR" sz="1200" dirty="0"/>
              <a:t>(2) </a:t>
            </a:r>
            <a:r>
              <a:rPr lang="fr-FR" sz="1200" dirty="0">
                <a:effectLst/>
                <a:latin typeface="AdvTT5235d5a9"/>
              </a:rPr>
              <a:t>Incidence of </a:t>
            </a:r>
            <a:r>
              <a:rPr lang="fr-FR" sz="1200" dirty="0" err="1">
                <a:effectLst/>
                <a:latin typeface="AdvTT5235d5a9"/>
              </a:rPr>
              <a:t>Pseudotumor</a:t>
            </a:r>
            <a:r>
              <a:rPr lang="fr-FR" sz="1200" dirty="0">
                <a:effectLst/>
                <a:latin typeface="AdvTT5235d5a9"/>
              </a:rPr>
              <a:t> and Acute </a:t>
            </a:r>
            <a:r>
              <a:rPr lang="fr-FR" sz="1200" dirty="0" err="1">
                <a:effectLst/>
                <a:latin typeface="AdvTT5235d5a9"/>
              </a:rPr>
              <a:t>Lymphocytic</a:t>
            </a:r>
            <a:r>
              <a:rPr lang="fr-FR" sz="1200" dirty="0">
                <a:effectLst/>
                <a:latin typeface="AdvTT5235d5a9"/>
              </a:rPr>
              <a:t> </a:t>
            </a:r>
            <a:r>
              <a:rPr lang="fr-FR" sz="1200" dirty="0" err="1">
                <a:effectLst/>
                <a:latin typeface="AdvTT5235d5a9"/>
              </a:rPr>
              <a:t>Vasculitis</a:t>
            </a:r>
            <a:r>
              <a:rPr lang="fr-FR" sz="1200" dirty="0">
                <a:effectLst/>
                <a:latin typeface="AdvTT5235d5a9"/>
              </a:rPr>
              <a:t> Associated </a:t>
            </a:r>
            <a:r>
              <a:rPr lang="fr-FR" sz="1200" dirty="0" err="1">
                <a:effectLst/>
                <a:latin typeface="AdvTT5235d5a9"/>
              </a:rPr>
              <a:t>Lesion</a:t>
            </a:r>
            <a:r>
              <a:rPr lang="fr-FR" sz="1200" dirty="0">
                <a:effectLst/>
                <a:latin typeface="AdvTT5235d5a9"/>
              </a:rPr>
              <a:t> (ALVAL) </a:t>
            </a:r>
            <a:r>
              <a:rPr lang="fr-FR" sz="1200" dirty="0" err="1">
                <a:effectLst/>
                <a:latin typeface="AdvTT5235d5a9"/>
              </a:rPr>
              <a:t>Reactions</a:t>
            </a:r>
            <a:r>
              <a:rPr lang="fr-FR" sz="1200" dirty="0">
                <a:effectLst/>
                <a:latin typeface="AdvTT5235d5a9"/>
              </a:rPr>
              <a:t> in </a:t>
            </a:r>
            <a:r>
              <a:rPr lang="fr-FR" sz="1200" dirty="0" err="1">
                <a:effectLst/>
                <a:latin typeface="AdvTT5235d5a9"/>
              </a:rPr>
              <a:t>Metal</a:t>
            </a:r>
            <a:r>
              <a:rPr lang="fr-FR" sz="1200" dirty="0">
                <a:effectLst/>
                <a:latin typeface="AdvTT5235d5a9"/>
              </a:rPr>
              <a:t>-</a:t>
            </a:r>
            <a:r>
              <a:rPr lang="fr-FR" sz="1200" dirty="0" err="1">
                <a:effectLst/>
                <a:latin typeface="AdvTT5235d5a9"/>
              </a:rPr>
              <a:t>On-Metal</a:t>
            </a:r>
            <a:r>
              <a:rPr lang="fr-FR" sz="1200" dirty="0">
                <a:effectLst/>
                <a:latin typeface="AdvTT5235d5a9"/>
              </a:rPr>
              <a:t> Hip Articulations: A Meta-</a:t>
            </a:r>
            <a:r>
              <a:rPr lang="fr-FR" sz="1200" dirty="0" err="1">
                <a:effectLst/>
                <a:latin typeface="AdvTT5235d5a9"/>
              </a:rPr>
              <a:t>Analysis</a:t>
            </a:r>
            <a:r>
              <a:rPr lang="fr-FR" sz="1200" dirty="0">
                <a:effectLst/>
                <a:latin typeface="AdvTT5235d5a9"/>
              </a:rPr>
              <a:t> Kevin F. </a:t>
            </a:r>
            <a:r>
              <a:rPr lang="fr-FR" sz="1200" dirty="0" err="1">
                <a:effectLst/>
                <a:latin typeface="AdvTT5235d5a9"/>
              </a:rPr>
              <a:t>Wiley</a:t>
            </a:r>
            <a:r>
              <a:rPr lang="fr-FR" sz="1200" dirty="0">
                <a:effectLst/>
                <a:latin typeface="AdvTT5235d5a9"/>
              </a:rPr>
              <a:t> MD, Kai Ding PhD, Julie A. Stoner PhD, David C. </a:t>
            </a:r>
            <a:r>
              <a:rPr lang="fr-FR" sz="1200" dirty="0" err="1">
                <a:effectLst/>
                <a:latin typeface="AdvTT5235d5a9"/>
              </a:rPr>
              <a:t>Teague</a:t>
            </a:r>
            <a:r>
              <a:rPr lang="fr-FR" sz="1200" dirty="0">
                <a:effectLst/>
                <a:latin typeface="AdvTT5235d5a9"/>
              </a:rPr>
              <a:t> MD, Khalid M. </a:t>
            </a:r>
            <a:r>
              <a:rPr lang="fr-FR" sz="1200" dirty="0" err="1">
                <a:effectLst/>
                <a:latin typeface="AdvTT5235d5a9"/>
              </a:rPr>
              <a:t>Yousuf</a:t>
            </a:r>
            <a:r>
              <a:rPr lang="fr-FR" sz="1200" dirty="0">
                <a:effectLst/>
                <a:latin typeface="AdvTT5235d5a9"/>
              </a:rPr>
              <a:t> MD,MS.</a:t>
            </a:r>
            <a:endParaRPr lang="fr-FR" sz="1200" dirty="0"/>
          </a:p>
          <a:p>
            <a:endParaRPr lang="fr-FR" sz="1200" dirty="0"/>
          </a:p>
          <a:p>
            <a:r>
              <a:rPr lang="fr-FR" sz="1200" dirty="0"/>
              <a:t>(3) </a:t>
            </a:r>
            <a:r>
              <a:rPr lang="fr-FR" sz="1200" dirty="0">
                <a:solidFill>
                  <a:srgbClr val="111111"/>
                </a:solidFill>
                <a:effectLst/>
                <a:latin typeface="LjsmbdAdvTTb8864ccf.B"/>
              </a:rPr>
              <a:t>The Infection Rate of </a:t>
            </a:r>
            <a:r>
              <a:rPr lang="fr-FR" sz="1200" dirty="0" err="1">
                <a:solidFill>
                  <a:srgbClr val="111111"/>
                </a:solidFill>
                <a:effectLst/>
                <a:latin typeface="LjsmbdAdvTTb8864ccf.B"/>
              </a:rPr>
              <a:t>Metal</a:t>
            </a:r>
            <a:r>
              <a:rPr lang="fr-FR" sz="1200" dirty="0">
                <a:solidFill>
                  <a:srgbClr val="111111"/>
                </a:solidFill>
                <a:effectLst/>
                <a:latin typeface="LjsmbdAdvTTb8864ccf.B"/>
              </a:rPr>
              <a:t>-</a:t>
            </a:r>
            <a:r>
              <a:rPr lang="fr-FR" sz="1200" dirty="0" err="1">
                <a:solidFill>
                  <a:srgbClr val="111111"/>
                </a:solidFill>
                <a:effectLst/>
                <a:latin typeface="LjsmbdAdvTTb8864ccf.B"/>
              </a:rPr>
              <a:t>on-Metal</a:t>
            </a:r>
            <a:r>
              <a:rPr lang="fr-FR" sz="1200" dirty="0">
                <a:solidFill>
                  <a:srgbClr val="111111"/>
                </a:solidFill>
                <a:effectLst/>
                <a:latin typeface="LjsmbdAdvTTb8864ccf.B"/>
              </a:rPr>
              <a:t> Total Hip Replacement Is </a:t>
            </a:r>
            <a:r>
              <a:rPr lang="fr-FR" sz="1200" dirty="0" err="1">
                <a:solidFill>
                  <a:srgbClr val="111111"/>
                </a:solidFill>
                <a:effectLst/>
                <a:latin typeface="LjsmbdAdvTTb8864ccf.B"/>
              </a:rPr>
              <a:t>Higher</a:t>
            </a:r>
            <a:r>
              <a:rPr lang="fr-FR" sz="1200" dirty="0">
                <a:solidFill>
                  <a:srgbClr val="111111"/>
                </a:solidFill>
                <a:effectLst/>
                <a:latin typeface="LjsmbdAdvTTb8864ccf.B"/>
              </a:rPr>
              <a:t> </a:t>
            </a:r>
            <a:r>
              <a:rPr lang="fr-FR" sz="1200" dirty="0" err="1">
                <a:solidFill>
                  <a:srgbClr val="111111"/>
                </a:solidFill>
                <a:effectLst/>
                <a:latin typeface="LjsmbdAdvTTb8864ccf.B"/>
              </a:rPr>
              <a:t>When</a:t>
            </a:r>
            <a:r>
              <a:rPr lang="fr-FR" sz="1200" dirty="0">
                <a:solidFill>
                  <a:srgbClr val="111111"/>
                </a:solidFill>
                <a:effectLst/>
                <a:latin typeface="LjsmbdAdvTTb8864ccf.B"/>
              </a:rPr>
              <a:t> </a:t>
            </a:r>
            <a:r>
              <a:rPr lang="fr-FR" sz="1200" dirty="0" err="1">
                <a:solidFill>
                  <a:srgbClr val="111111"/>
                </a:solidFill>
                <a:effectLst/>
                <a:latin typeface="LjsmbdAdvTTb8864ccf.B"/>
              </a:rPr>
              <a:t>Compared</a:t>
            </a:r>
            <a:r>
              <a:rPr lang="fr-FR" sz="1200" dirty="0">
                <a:solidFill>
                  <a:srgbClr val="111111"/>
                </a:solidFill>
                <a:effectLst/>
                <a:latin typeface="LjsmbdAdvTTb8864ccf.B"/>
              </a:rPr>
              <a:t> to </a:t>
            </a:r>
            <a:r>
              <a:rPr lang="fr-FR" sz="1200" dirty="0" err="1">
                <a:solidFill>
                  <a:srgbClr val="111111"/>
                </a:solidFill>
                <a:effectLst/>
                <a:latin typeface="LjsmbdAdvTTb8864ccf.B"/>
              </a:rPr>
              <a:t>Other</a:t>
            </a:r>
            <a:r>
              <a:rPr lang="fr-FR" sz="1200" dirty="0">
                <a:solidFill>
                  <a:srgbClr val="111111"/>
                </a:solidFill>
                <a:effectLst/>
                <a:latin typeface="LjsmbdAdvTTb8864ccf.B"/>
              </a:rPr>
              <a:t> </a:t>
            </a:r>
            <a:r>
              <a:rPr lang="fr-FR" sz="1200" dirty="0" err="1">
                <a:solidFill>
                  <a:srgbClr val="111111"/>
                </a:solidFill>
                <a:effectLst/>
                <a:latin typeface="LjsmbdAdvTTb8864ccf.B"/>
              </a:rPr>
              <a:t>Bearing</a:t>
            </a:r>
            <a:r>
              <a:rPr lang="fr-FR" sz="1200" dirty="0">
                <a:solidFill>
                  <a:srgbClr val="111111"/>
                </a:solidFill>
                <a:effectLst/>
                <a:latin typeface="LjsmbdAdvTTb8864ccf.B"/>
              </a:rPr>
              <a:t> Surfaces</a:t>
            </a:r>
            <a:br>
              <a:rPr lang="fr-FR" sz="1200" dirty="0">
                <a:solidFill>
                  <a:srgbClr val="111111"/>
                </a:solidFill>
                <a:effectLst/>
                <a:latin typeface="LjsmbdAdvTTb8864ccf.B"/>
              </a:rPr>
            </a:br>
            <a:r>
              <a:rPr lang="fr-FR" sz="1200" dirty="0">
                <a:solidFill>
                  <a:srgbClr val="111111"/>
                </a:solidFill>
                <a:effectLst/>
                <a:latin typeface="LjsmbdAdvTTb8864ccf.B"/>
              </a:rPr>
              <a:t>as </a:t>
            </a:r>
            <a:r>
              <a:rPr lang="fr-FR" sz="1200" dirty="0" err="1">
                <a:solidFill>
                  <a:srgbClr val="111111"/>
                </a:solidFill>
                <a:effectLst/>
                <a:latin typeface="LjsmbdAdvTTb8864ccf.B"/>
              </a:rPr>
              <a:t>Documented</a:t>
            </a:r>
            <a:r>
              <a:rPr lang="fr-FR" sz="1200" dirty="0">
                <a:solidFill>
                  <a:srgbClr val="111111"/>
                </a:solidFill>
                <a:effectLst/>
                <a:latin typeface="LjsmbdAdvTTb8864ccf.B"/>
              </a:rPr>
              <a:t> by the </a:t>
            </a:r>
            <a:r>
              <a:rPr lang="fr-FR" sz="1200" dirty="0" err="1">
                <a:solidFill>
                  <a:srgbClr val="111111"/>
                </a:solidFill>
                <a:effectLst/>
                <a:latin typeface="LjsmbdAdvTTb8864ccf.B"/>
              </a:rPr>
              <a:t>Australian</a:t>
            </a:r>
            <a:r>
              <a:rPr lang="fr-FR" sz="1200" dirty="0">
                <a:solidFill>
                  <a:srgbClr val="111111"/>
                </a:solidFill>
                <a:effectLst/>
                <a:latin typeface="LjsmbdAdvTTb8864ccf.B"/>
              </a:rPr>
              <a:t> </a:t>
            </a:r>
            <a:r>
              <a:rPr lang="fr-FR" sz="1200" dirty="0" err="1">
                <a:solidFill>
                  <a:srgbClr val="111111"/>
                </a:solidFill>
                <a:effectLst/>
                <a:latin typeface="LjsmbdAdvTTb8864ccf.B"/>
              </a:rPr>
              <a:t>Orthopaedic</a:t>
            </a:r>
            <a:r>
              <a:rPr lang="fr-FR" sz="1200" dirty="0">
                <a:solidFill>
                  <a:srgbClr val="111111"/>
                </a:solidFill>
                <a:effectLst/>
                <a:latin typeface="LjsmbdAdvTTb8864ccf.B"/>
              </a:rPr>
              <a:t> Association National Joint Replacement </a:t>
            </a:r>
            <a:r>
              <a:rPr lang="fr-FR" sz="1200" dirty="0" err="1">
                <a:solidFill>
                  <a:srgbClr val="111111"/>
                </a:solidFill>
                <a:effectLst/>
                <a:latin typeface="LjsmbdAdvTTb8864ccf.B"/>
              </a:rPr>
              <a:t>Registry</a:t>
            </a:r>
            <a:r>
              <a:rPr lang="fr-FR" sz="1200" dirty="0">
                <a:solidFill>
                  <a:srgbClr val="111111"/>
                </a:solidFill>
                <a:latin typeface="LjsmbdAdvTTb8864ccf.B"/>
              </a:rPr>
              <a:t>. </a:t>
            </a:r>
            <a:r>
              <a:rPr lang="fr-FR" sz="1200" dirty="0">
                <a:solidFill>
                  <a:srgbClr val="111111"/>
                </a:solidFill>
                <a:effectLst/>
                <a:latin typeface="LjsmbdAdvTTb8864ccf.B"/>
              </a:rPr>
              <a:t>Phil Huang, </a:t>
            </a:r>
            <a:r>
              <a:rPr lang="fr-FR" sz="1200" dirty="0" err="1">
                <a:solidFill>
                  <a:srgbClr val="111111"/>
                </a:solidFill>
                <a:effectLst/>
                <a:latin typeface="LjsmbdAdvTTb8864ccf.B"/>
              </a:rPr>
              <a:t>BEng</a:t>
            </a:r>
            <a:r>
              <a:rPr lang="fr-FR" sz="1200" dirty="0">
                <a:solidFill>
                  <a:srgbClr val="111111"/>
                </a:solidFill>
                <a:effectLst/>
                <a:latin typeface="LjsmbdAdvTTb8864ccf.B"/>
              </a:rPr>
              <a:t>, MBBS, M-Phil CANTAB </a:t>
            </a:r>
            <a:r>
              <a:rPr lang="fr-FR" sz="1200" dirty="0">
                <a:solidFill>
                  <a:srgbClr val="111111"/>
                </a:solidFill>
                <a:effectLst/>
                <a:latin typeface="GkmdcdAdvP0005"/>
              </a:rPr>
              <a:t>&amp; </a:t>
            </a:r>
            <a:r>
              <a:rPr lang="fr-FR" sz="1200" dirty="0">
                <a:solidFill>
                  <a:srgbClr val="111111"/>
                </a:solidFill>
                <a:effectLst/>
                <a:latin typeface="LjsmbdAdvTTb8864ccf.B"/>
              </a:rPr>
              <a:t>Matt Lyons, MBBS, FRACS, </a:t>
            </a:r>
            <a:r>
              <a:rPr lang="fr-FR" sz="1200" dirty="0" err="1">
                <a:solidFill>
                  <a:srgbClr val="111111"/>
                </a:solidFill>
                <a:effectLst/>
                <a:latin typeface="LjsmbdAdvTTb8864ccf.B"/>
              </a:rPr>
              <a:t>FAOrthA</a:t>
            </a:r>
            <a:r>
              <a:rPr lang="fr-FR" sz="1200" dirty="0">
                <a:solidFill>
                  <a:srgbClr val="111111"/>
                </a:solidFill>
                <a:effectLst/>
                <a:latin typeface="LjsmbdAdvTTb8864ccf.B"/>
              </a:rPr>
              <a:t> </a:t>
            </a:r>
            <a:r>
              <a:rPr lang="fr-FR" sz="1200" dirty="0">
                <a:solidFill>
                  <a:srgbClr val="111111"/>
                </a:solidFill>
                <a:effectLst/>
                <a:latin typeface="GkmdcdAdvP0005"/>
              </a:rPr>
              <a:t>&amp; </a:t>
            </a:r>
            <a:r>
              <a:rPr lang="fr-FR" sz="1200" dirty="0">
                <a:solidFill>
                  <a:srgbClr val="111111"/>
                </a:solidFill>
                <a:effectLst/>
                <a:latin typeface="LjsmbdAdvTTb8864ccf.B"/>
              </a:rPr>
              <a:t>Michael </a:t>
            </a:r>
            <a:r>
              <a:rPr lang="fr-FR" sz="1200" dirty="0" err="1">
                <a:solidFill>
                  <a:srgbClr val="111111"/>
                </a:solidFill>
                <a:effectLst/>
                <a:latin typeface="LjsmbdAdvTTb8864ccf.B"/>
              </a:rPr>
              <a:t>O</a:t>
            </a:r>
            <a:r>
              <a:rPr lang="fr-FR" sz="1200" dirty="0" err="1">
                <a:solidFill>
                  <a:srgbClr val="111111"/>
                </a:solidFill>
                <a:effectLst/>
                <a:latin typeface="KrsjmlAdvTTb8864ccf.B+20"/>
              </a:rPr>
              <a:t>’</a:t>
            </a:r>
            <a:r>
              <a:rPr lang="fr-FR" sz="1200" dirty="0" err="1">
                <a:solidFill>
                  <a:srgbClr val="111111"/>
                </a:solidFill>
                <a:effectLst/>
                <a:latin typeface="LjsmbdAdvTTb8864ccf.B"/>
              </a:rPr>
              <a:t>Sullivan</a:t>
            </a:r>
            <a:r>
              <a:rPr lang="fr-FR" sz="1200" dirty="0">
                <a:solidFill>
                  <a:srgbClr val="111111"/>
                </a:solidFill>
                <a:effectLst/>
                <a:latin typeface="LjsmbdAdvTTb8864ccf.B"/>
              </a:rPr>
              <a:t>, MBBS, FRACS, </a:t>
            </a:r>
            <a:r>
              <a:rPr lang="fr-FR" sz="1200" dirty="0" err="1">
                <a:solidFill>
                  <a:srgbClr val="111111"/>
                </a:solidFill>
                <a:effectLst/>
                <a:latin typeface="LjsmbdAdvTTb8864ccf.B"/>
              </a:rPr>
              <a:t>FAOrthA</a:t>
            </a:r>
            <a:r>
              <a:rPr lang="fr-FR" sz="1200" dirty="0">
                <a:solidFill>
                  <a:srgbClr val="111111"/>
                </a:solidFill>
                <a:effectLst/>
                <a:latin typeface="LjsmbdAdvTTb8864ccf.B"/>
              </a:rPr>
              <a:t>. </a:t>
            </a:r>
          </a:p>
          <a:p>
            <a:endParaRPr lang="fr-FR" sz="1200" dirty="0">
              <a:solidFill>
                <a:srgbClr val="111111"/>
              </a:solidFill>
              <a:latin typeface="LjsmbdAdvTTb8864ccf.B"/>
            </a:endParaRPr>
          </a:p>
          <a:p>
            <a:r>
              <a:rPr lang="fr-FR" sz="1200" dirty="0">
                <a:solidFill>
                  <a:srgbClr val="111111"/>
                </a:solidFill>
                <a:effectLst/>
                <a:latin typeface="LjsmbdAdvTTb8864ccf.B"/>
              </a:rPr>
              <a:t>(4)</a:t>
            </a:r>
            <a:r>
              <a:rPr lang="en-US" sz="1200" kern="0" dirty="0">
                <a:effectLst/>
                <a:latin typeface="Times New Roman" panose="02020603050405020304" pitchFamily="18" charset="0"/>
                <a:ea typeface="Calibri" panose="020F0502020204030204" pitchFamily="34" charset="0"/>
              </a:rPr>
              <a:t> </a:t>
            </a:r>
            <a:r>
              <a:rPr lang="en-US" sz="1200" kern="0" dirty="0" err="1">
                <a:effectLst/>
                <a:latin typeface="Times New Roman" panose="02020603050405020304" pitchFamily="18" charset="0"/>
                <a:ea typeface="Calibri" panose="020F0502020204030204" pitchFamily="34" charset="0"/>
              </a:rPr>
              <a:t>Palazzuolo</a:t>
            </a:r>
            <a:r>
              <a:rPr lang="en-US" sz="1200" kern="0" dirty="0">
                <a:effectLst/>
                <a:latin typeface="Times New Roman" panose="02020603050405020304" pitchFamily="18" charset="0"/>
                <a:ea typeface="Calibri" panose="020F0502020204030204" pitchFamily="34" charset="0"/>
              </a:rPr>
              <a:t> M, Antoniadis A, </a:t>
            </a:r>
            <a:r>
              <a:rPr lang="en-US" sz="1200" kern="0" dirty="0" err="1">
                <a:effectLst/>
                <a:latin typeface="Times New Roman" panose="02020603050405020304" pitchFamily="18" charset="0"/>
                <a:ea typeface="Calibri" panose="020F0502020204030204" pitchFamily="34" charset="0"/>
              </a:rPr>
              <a:t>Delaune</a:t>
            </a:r>
            <a:r>
              <a:rPr lang="en-US" sz="1200" kern="0" dirty="0">
                <a:effectLst/>
                <a:latin typeface="Times New Roman" panose="02020603050405020304" pitchFamily="18" charset="0"/>
                <a:ea typeface="Calibri" panose="020F0502020204030204" pitchFamily="34" charset="0"/>
              </a:rPr>
              <a:t> L, </a:t>
            </a:r>
            <a:r>
              <a:rPr lang="en-US" sz="1200" kern="0" dirty="0" err="1">
                <a:effectLst/>
                <a:latin typeface="Times New Roman" panose="02020603050405020304" pitchFamily="18" charset="0"/>
                <a:ea typeface="Calibri" panose="020F0502020204030204" pitchFamily="34" charset="0"/>
              </a:rPr>
              <a:t>Tornare</a:t>
            </a:r>
            <a:r>
              <a:rPr lang="en-US" sz="1200" kern="0" dirty="0">
                <a:effectLst/>
                <a:latin typeface="Times New Roman" panose="02020603050405020304" pitchFamily="18" charset="0"/>
                <a:ea typeface="Calibri" panose="020F0502020204030204" pitchFamily="34" charset="0"/>
              </a:rPr>
              <a:t> I, </a:t>
            </a:r>
            <a:r>
              <a:rPr lang="en-US" sz="1200" kern="0" dirty="0" err="1">
                <a:effectLst/>
                <a:latin typeface="Times New Roman" panose="02020603050405020304" pitchFamily="18" charset="0"/>
                <a:ea typeface="Calibri" panose="020F0502020204030204" pitchFamily="34" charset="0"/>
              </a:rPr>
              <a:t>Wegrzyn</a:t>
            </a:r>
            <a:r>
              <a:rPr lang="en-US" sz="1200" kern="0" dirty="0">
                <a:effectLst/>
                <a:latin typeface="Times New Roman" panose="02020603050405020304" pitchFamily="18" charset="0"/>
                <a:ea typeface="Calibri" panose="020F0502020204030204" pitchFamily="34" charset="0"/>
              </a:rPr>
              <a:t> J. Comparison of the long-term cause of failure and survivorship of four hundred and twenty seven metal-on-metal hip arthroplasties: resurfacing versus large head total hip arthroplasty. </a:t>
            </a:r>
            <a:r>
              <a:rPr lang="fr-FR" sz="1200" kern="0" dirty="0">
                <a:effectLst/>
                <a:latin typeface="Times New Roman" panose="02020603050405020304" pitchFamily="18" charset="0"/>
                <a:ea typeface="Calibri" panose="020F0502020204030204" pitchFamily="34" charset="0"/>
              </a:rPr>
              <a:t>Int </a:t>
            </a:r>
            <a:r>
              <a:rPr lang="fr-FR" sz="1200" kern="0" dirty="0" err="1">
                <a:effectLst/>
                <a:latin typeface="Times New Roman" panose="02020603050405020304" pitchFamily="18" charset="0"/>
                <a:ea typeface="Calibri" panose="020F0502020204030204" pitchFamily="34" charset="0"/>
              </a:rPr>
              <a:t>Orthop</a:t>
            </a:r>
            <a:r>
              <a:rPr lang="fr-FR" sz="1200" kern="0" dirty="0">
                <a:effectLst/>
                <a:latin typeface="Times New Roman" panose="02020603050405020304" pitchFamily="18" charset="0"/>
                <a:ea typeface="Calibri" panose="020F0502020204030204" pitchFamily="34" charset="0"/>
              </a:rPr>
              <a:t>. </a:t>
            </a:r>
            <a:r>
              <a:rPr lang="fr-FR" sz="1200" kern="0" dirty="0" err="1">
                <a:effectLst/>
                <a:latin typeface="Times New Roman" panose="02020603050405020304" pitchFamily="18" charset="0"/>
                <a:ea typeface="Calibri" panose="020F0502020204030204" pitchFamily="34" charset="0"/>
              </a:rPr>
              <a:t>déc</a:t>
            </a:r>
            <a:r>
              <a:rPr lang="fr-FR" sz="1200" kern="0" dirty="0">
                <a:effectLst/>
                <a:latin typeface="Times New Roman" panose="02020603050405020304" pitchFamily="18" charset="0"/>
                <a:ea typeface="Calibri" panose="020F0502020204030204" pitchFamily="34" charset="0"/>
              </a:rPr>
              <a:t> 2021;45(12):3075‑81. </a:t>
            </a:r>
          </a:p>
          <a:p>
            <a:endParaRPr lang="fr-FR" sz="1200" kern="0" dirty="0">
              <a:solidFill>
                <a:srgbClr val="111111"/>
              </a:solidFill>
              <a:latin typeface="Times New Roman" panose="02020603050405020304" pitchFamily="18" charset="0"/>
            </a:endParaRPr>
          </a:p>
          <a:p>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(5) Varnum C. Outcomes of different bearings in total hip arthroplasty - implant survival, revision causes, and patient-reported outcome. Dan Med J. mars 2017;64(3):B5350. </a:t>
            </a:r>
          </a:p>
          <a:p>
            <a:pPr marL="342900" indent="-342900">
              <a:buAutoNum type="arabicPeriod" startAt="17"/>
            </a:pP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(6) Australian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Orthopaedic</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Association. Australian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Orthopaedic</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Association. Metal on Metal Bearing Surface Total Conventional Hip Arthroplasty. Supplement Report 2014. National Joint Replacement Registry. Available online [Internet]. 2014. Disponible sur: https://</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aoanjrr.dmac.adelaide.edu.au</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/documents/10180/172288/Metal%20on%20Metal%20Total %20Conventional%20Hip%20Arthroplasty</a:t>
            </a:r>
          </a:p>
          <a:p>
            <a:pPr marL="342900" indent="-342900">
              <a:buAutoNum type="arabicPeriod" startAt="18"/>
            </a:pP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0" dirty="0">
                <a:latin typeface="Times New Roman" panose="02020603050405020304" pitchFamily="18" charset="0"/>
                <a:ea typeface="Calibri" panose="020F0502020204030204" pitchFamily="34" charset="0"/>
                <a:cs typeface="Times New Roman" panose="02020603050405020304" pitchFamily="18" charset="0"/>
              </a:rPr>
              <a:t>(7) </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National Joint Registry for England, Wales and Northern Ireland. National Joint Registry for England, Wales and Northern Ireland. 11th Annual Report 2014. Available online: http://</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www.njrreports.org.uk</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/Portals/0/</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PDFdownloads</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/NJR 11th Annual Report 2014.pdf [Internet]. Disponible sur: </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hlinkClick r:id="rId11"/>
              </a:rPr>
              <a:t>http://www.njrreports.org.uk/Portals/0/PDFdownloads/NJR 11th Annual Report 2014.pdf</a:t>
            </a:r>
            <a:endParaRPr lang="en-US" sz="1200" kern="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kern="0" dirty="0">
              <a:latin typeface="Times New Roman" panose="02020603050405020304" pitchFamily="18" charset="0"/>
              <a:ea typeface="Calibri" panose="020F0502020204030204" pitchFamily="34" charset="0"/>
              <a:cs typeface="Times New Roman" panose="02020603050405020304" pitchFamily="18" charset="0"/>
            </a:endParaRPr>
          </a:p>
          <a:p>
            <a:r>
              <a:rPr lang="en-US" sz="1200" kern="0" dirty="0">
                <a:effectLst/>
                <a:latin typeface="Times New Roman" panose="02020603050405020304" pitchFamily="18" charset="0"/>
                <a:ea typeface="Calibri" panose="020F0502020204030204" pitchFamily="34" charset="0"/>
              </a:rPr>
              <a:t>(8) Donaldson JR, Miles J, Sri-Ram K, </a:t>
            </a:r>
            <a:r>
              <a:rPr lang="en-US" sz="1200" kern="0" dirty="0" err="1">
                <a:effectLst/>
                <a:latin typeface="Times New Roman" panose="02020603050405020304" pitchFamily="18" charset="0"/>
                <a:ea typeface="Calibri" panose="020F0502020204030204" pitchFamily="34" charset="0"/>
              </a:rPr>
              <a:t>Poullis</a:t>
            </a:r>
            <a:r>
              <a:rPr lang="en-US" sz="1200" kern="0" dirty="0">
                <a:effectLst/>
                <a:latin typeface="Times New Roman" panose="02020603050405020304" pitchFamily="18" charset="0"/>
                <a:ea typeface="Calibri" panose="020F0502020204030204" pitchFamily="34" charset="0"/>
              </a:rPr>
              <a:t> C, </a:t>
            </a:r>
            <a:r>
              <a:rPr lang="en-US" sz="1200" kern="0" dirty="0" err="1">
                <a:effectLst/>
                <a:latin typeface="Times New Roman" panose="02020603050405020304" pitchFamily="18" charset="0"/>
                <a:ea typeface="Calibri" panose="020F0502020204030204" pitchFamily="34" charset="0"/>
              </a:rPr>
              <a:t>Muirhead</a:t>
            </a:r>
            <a:r>
              <a:rPr lang="en-US" sz="1200" kern="0" dirty="0">
                <a:effectLst/>
                <a:latin typeface="Times New Roman" panose="02020603050405020304" pitchFamily="18" charset="0"/>
                <a:ea typeface="Calibri" panose="020F0502020204030204" pitchFamily="34" charset="0"/>
              </a:rPr>
              <a:t>-Allwood S, Skinner J. The relationship between the presence of </a:t>
            </a:r>
            <a:r>
              <a:rPr lang="en-US" sz="1200" kern="0" dirty="0" err="1">
                <a:effectLst/>
                <a:latin typeface="Times New Roman" panose="02020603050405020304" pitchFamily="18" charset="0"/>
                <a:ea typeface="Calibri" panose="020F0502020204030204" pitchFamily="34" charset="0"/>
              </a:rPr>
              <a:t>metallosis</a:t>
            </a:r>
            <a:r>
              <a:rPr lang="en-US" sz="1200" kern="0" dirty="0">
                <a:effectLst/>
                <a:latin typeface="Times New Roman" panose="02020603050405020304" pitchFamily="18" charset="0"/>
                <a:ea typeface="Calibri" panose="020F0502020204030204" pitchFamily="34" charset="0"/>
              </a:rPr>
              <a:t> and massive infection in metal-on-metal hip replacements. Hip Int J Clin Exp Res Hip </a:t>
            </a:r>
            <a:r>
              <a:rPr lang="en-US" sz="1200" kern="0" dirty="0" err="1">
                <a:effectLst/>
                <a:latin typeface="Times New Roman" panose="02020603050405020304" pitchFamily="18" charset="0"/>
                <a:ea typeface="Calibri" panose="020F0502020204030204" pitchFamily="34" charset="0"/>
              </a:rPr>
              <a:t>Pathol</a:t>
            </a:r>
            <a:r>
              <a:rPr lang="en-US" sz="1200" kern="0" dirty="0">
                <a:effectLst/>
                <a:latin typeface="Times New Roman" panose="02020603050405020304" pitchFamily="18" charset="0"/>
                <a:ea typeface="Calibri" panose="020F0502020204030204" pitchFamily="34" charset="0"/>
              </a:rPr>
              <a:t> </a:t>
            </a:r>
            <a:r>
              <a:rPr lang="en-US" sz="1200" kern="0" dirty="0" err="1">
                <a:effectLst/>
                <a:latin typeface="Times New Roman" panose="02020603050405020304" pitchFamily="18" charset="0"/>
                <a:ea typeface="Calibri" panose="020F0502020204030204" pitchFamily="34" charset="0"/>
              </a:rPr>
              <a:t>Ther</a:t>
            </a:r>
            <a:r>
              <a:rPr lang="en-US" sz="1200" kern="0" dirty="0">
                <a:effectLst/>
                <a:latin typeface="Times New Roman" panose="02020603050405020304" pitchFamily="18" charset="0"/>
                <a:ea typeface="Calibri" panose="020F0502020204030204" pitchFamily="34" charset="0"/>
              </a:rPr>
              <a:t>. 2010;20(2):242‑7.</a:t>
            </a:r>
          </a:p>
          <a:p>
            <a:endParaRPr lang="en-US" sz="1200" kern="0" dirty="0">
              <a:latin typeface="Times New Roman" panose="02020603050405020304" pitchFamily="18" charset="0"/>
              <a:ea typeface="Calibri" panose="020F0502020204030204" pitchFamily="34" charset="0"/>
            </a:endParaRPr>
          </a:p>
          <a:p>
            <a:r>
              <a:rPr lang="en-US" sz="1200" kern="0" dirty="0">
                <a:latin typeface="Times New Roman" panose="02020603050405020304" pitchFamily="18" charset="0"/>
                <a:ea typeface="Calibri" panose="020F0502020204030204" pitchFamily="34" charset="0"/>
                <a:cs typeface="Times New Roman" panose="02020603050405020304" pitchFamily="18" charset="0"/>
              </a:rPr>
              <a:t>(9)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Gristina</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AG. Implant Failure and the Immuno-Incompetent Fibro-Inflammatory Zone. </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Clin </a:t>
            </a:r>
            <a:r>
              <a:rPr lang="fr-FR" sz="1200" kern="0" dirty="0" err="1">
                <a:effectLst/>
                <a:latin typeface="Times New Roman" panose="02020603050405020304" pitchFamily="18" charset="0"/>
                <a:ea typeface="Calibri" panose="020F0502020204030204" pitchFamily="34" charset="0"/>
                <a:cs typeface="Times New Roman" panose="02020603050405020304" pitchFamily="18" charset="0"/>
              </a:rPr>
              <a:t>Orthop</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kern="0" dirty="0" err="1">
                <a:effectLst/>
                <a:latin typeface="Times New Roman" panose="02020603050405020304" pitchFamily="18" charset="0"/>
                <a:ea typeface="Calibri" panose="020F0502020204030204" pitchFamily="34" charset="0"/>
                <a:cs typeface="Times New Roman" panose="02020603050405020304" pitchFamily="18" charset="0"/>
              </a:rPr>
              <a:t>Relat</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kern="0" dirty="0" err="1">
                <a:effectLst/>
                <a:latin typeface="Times New Roman" panose="02020603050405020304" pitchFamily="18" charset="0"/>
                <a:ea typeface="Calibri" panose="020F0502020204030204" pitchFamily="34" charset="0"/>
                <a:cs typeface="Times New Roman" panose="02020603050405020304" pitchFamily="18" charset="0"/>
              </a:rPr>
              <a:t>Res</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kern="0" dirty="0" err="1">
                <a:effectLst/>
                <a:latin typeface="Times New Roman" panose="02020603050405020304" pitchFamily="18" charset="0"/>
                <a:ea typeface="Calibri" panose="020F0502020204030204" pitchFamily="34" charset="0"/>
                <a:cs typeface="Times New Roman" panose="02020603050405020304" pitchFamily="18" charset="0"/>
              </a:rPr>
              <a:t>janv</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 1994;298:106. </a:t>
            </a:r>
          </a:p>
          <a:p>
            <a:endParaRPr lang="fr-FR" sz="1200" kern="0" dirty="0">
              <a:latin typeface="Times New Roman" panose="02020603050405020304" pitchFamily="18" charset="0"/>
              <a:ea typeface="Calibri" panose="020F0502020204030204" pitchFamily="34" charset="0"/>
              <a:cs typeface="Times New Roman" panose="02020603050405020304" pitchFamily="18" charset="0"/>
            </a:endParaRPr>
          </a:p>
          <a:p>
            <a:r>
              <a:rPr lang="en-US" sz="1200" kern="0" dirty="0">
                <a:latin typeface="Times New Roman" panose="02020603050405020304" pitchFamily="18" charset="0"/>
                <a:ea typeface="Calibri" panose="020F0502020204030204" pitchFamily="34" charset="0"/>
                <a:cs typeface="Times New Roman" panose="02020603050405020304" pitchFamily="18" charset="0"/>
              </a:rPr>
              <a:t>(10) </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Anwar HA,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Aldam</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CH,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Visuvanathan</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S, Hart AJ. The effect of metal ions in solution on bacterial growth compared with wear particles from hip replacements. J Bone Joint Surg Br.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déc</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2007;89(12):1655‑9. </a:t>
            </a:r>
          </a:p>
          <a:p>
            <a:endParaRPr lang="en-US" sz="1200" kern="0" dirty="0">
              <a:latin typeface="Times New Roman" panose="02020603050405020304" pitchFamily="18" charset="0"/>
              <a:ea typeface="Calibri" panose="020F0502020204030204" pitchFamily="34" charset="0"/>
              <a:cs typeface="Times New Roman" panose="02020603050405020304" pitchFamily="18" charset="0"/>
            </a:endParaRPr>
          </a:p>
          <a:p>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(11)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DeFrang</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RD, Guyer WD, Porter JM,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Duwelius</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PJ. Synovial cyst formation complicating total hip arthroplasty: a case report. Clin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Orthop</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0" dirty="0" err="1">
                <a:effectLst/>
                <a:latin typeface="Times New Roman" panose="02020603050405020304" pitchFamily="18" charset="0"/>
                <a:ea typeface="Calibri" panose="020F0502020204030204" pitchFamily="34" charset="0"/>
                <a:cs typeface="Times New Roman" panose="02020603050405020304" pitchFamily="18" charset="0"/>
              </a:rPr>
              <a:t>avr</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 1996;(325):163‑7. </a:t>
            </a:r>
          </a:p>
          <a:p>
            <a:endParaRPr lang="en-US" sz="1200" kern="0" dirty="0">
              <a:latin typeface="Times New Roman" panose="02020603050405020304" pitchFamily="18" charset="0"/>
              <a:ea typeface="Calibri" panose="020F0502020204030204" pitchFamily="34" charset="0"/>
              <a:cs typeface="Times New Roman" panose="02020603050405020304" pitchFamily="18" charset="0"/>
            </a:endParaRPr>
          </a:p>
          <a:p>
            <a:r>
              <a:rPr lang="fr-FR" sz="1200" kern="0" dirty="0">
                <a:latin typeface="Times New Roman" panose="02020603050405020304" pitchFamily="18" charset="0"/>
                <a:ea typeface="Calibri" panose="020F0502020204030204" pitchFamily="34" charset="0"/>
                <a:cs typeface="Times New Roman" panose="02020603050405020304" pitchFamily="18" charset="0"/>
              </a:rPr>
              <a:t>(12) </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Mise en garde concernant les prothèses de hanche à couple de frottement métal-métal [Internet]. [cité 23 sept 2023]. Disponible sur: https://</a:t>
            </a:r>
            <a:r>
              <a:rPr lang="fr-FR" sz="1200" kern="0" dirty="0" err="1">
                <a:effectLst/>
                <a:latin typeface="Times New Roman" panose="02020603050405020304" pitchFamily="18" charset="0"/>
                <a:ea typeface="Calibri" panose="020F0502020204030204" pitchFamily="34" charset="0"/>
                <a:cs typeface="Times New Roman" panose="02020603050405020304" pitchFamily="18" charset="0"/>
              </a:rPr>
              <a:t>ansm.sante.fr</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kern="0" dirty="0" err="1">
                <a:effectLst/>
                <a:latin typeface="Times New Roman" panose="02020603050405020304" pitchFamily="18" charset="0"/>
                <a:ea typeface="Calibri" panose="020F0502020204030204" pitchFamily="34" charset="0"/>
                <a:cs typeface="Times New Roman" panose="02020603050405020304" pitchFamily="18" charset="0"/>
              </a:rPr>
              <a:t>uploads</a:t>
            </a:r>
            <a:r>
              <a:rPr lang="fr-FR" sz="1200" kern="0" dirty="0">
                <a:effectLst/>
                <a:latin typeface="Times New Roman" panose="02020603050405020304" pitchFamily="18" charset="0"/>
                <a:ea typeface="Calibri" panose="020F0502020204030204" pitchFamily="34" charset="0"/>
                <a:cs typeface="Times New Roman" panose="02020603050405020304" pitchFamily="18" charset="0"/>
              </a:rPr>
              <a:t>/2021/03/11/e701e9b1abfc44eaf503abfe17bd1d28.pdf</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52213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9F021C-7D8F-A0EA-ABD6-C76A897D21A0}"/>
              </a:ext>
            </a:extLst>
          </p:cNvPr>
          <p:cNvSpPr txBox="1"/>
          <p:nvPr/>
        </p:nvSpPr>
        <p:spPr>
          <a:xfrm>
            <a:off x="0" y="0"/>
            <a:ext cx="12192000" cy="7571303"/>
          </a:xfrm>
          <a:prstGeom prst="rect">
            <a:avLst/>
          </a:prstGeom>
          <a:solidFill>
            <a:schemeClr val="lt1">
              <a:hueOff val="0"/>
              <a:satOff val="0"/>
              <a:lumOff val="0"/>
            </a:schemeClr>
          </a:solidFill>
        </p:spPr>
        <p:txBody>
          <a:bodyPr wrap="square" rtlCol="0">
            <a:spAutoFit/>
          </a:bodyPr>
          <a:lstStyle/>
          <a:p>
            <a:endParaRPr lang="fr-FR" dirty="0"/>
          </a:p>
          <a:p>
            <a:r>
              <a:rPr lang="fr-FR" b="1" dirty="0"/>
              <a:t>INTRODUCTION:</a:t>
            </a:r>
          </a:p>
          <a:p>
            <a:endParaRPr lang="fr-FR" dirty="0"/>
          </a:p>
          <a:p>
            <a:r>
              <a:rPr lang="fr-FR" dirty="0"/>
              <a:t>Il existe plusieurs présentations locales possibles à la présence de débris de métal largués par les prothèses articulaires à couple de frottement métal-métal (</a:t>
            </a:r>
            <a:r>
              <a:rPr lang="fr-FR" dirty="0" err="1"/>
              <a:t>MoM</a:t>
            </a:r>
            <a:r>
              <a:rPr lang="fr-FR" dirty="0"/>
              <a:t>).</a:t>
            </a:r>
          </a:p>
          <a:p>
            <a:endParaRPr lang="fr-FR" dirty="0"/>
          </a:p>
          <a:p>
            <a:r>
              <a:rPr lang="fr-FR" dirty="0"/>
              <a:t>Ces présentations peuvent évoluer progressivement (1): </a:t>
            </a:r>
          </a:p>
          <a:p>
            <a:endParaRPr lang="fr-FR" dirty="0"/>
          </a:p>
          <a:p>
            <a:endParaRPr lang="fr-FR" dirty="0">
              <a:latin typeface="Times"/>
            </a:endParaRPr>
          </a:p>
          <a:p>
            <a:endParaRPr lang="fr-FR" dirty="0">
              <a:latin typeface="AdvTT5235d5a9"/>
            </a:endParaRPr>
          </a:p>
          <a:p>
            <a:endParaRPr lang="fr-FR" dirty="0">
              <a:latin typeface="AdvTT5235d5a9"/>
            </a:endParaRPr>
          </a:p>
          <a:p>
            <a:endParaRPr lang="fr-FR" dirty="0">
              <a:latin typeface="AdvTT5235d5a9"/>
            </a:endParaRPr>
          </a:p>
          <a:p>
            <a:endParaRPr lang="fr-FR" dirty="0">
              <a:latin typeface="AdvTT5235d5a9"/>
            </a:endParaRPr>
          </a:p>
          <a:p>
            <a:endParaRPr lang="fr-FR" dirty="0">
              <a:latin typeface="AdvTT5235d5a9"/>
            </a:endParaRPr>
          </a:p>
          <a:p>
            <a:endParaRPr lang="fr-FR" dirty="0">
              <a:latin typeface="AdvTT5235d5a9"/>
            </a:endParaRPr>
          </a:p>
          <a:p>
            <a:r>
              <a:rPr lang="fr-FR" sz="1800" dirty="0">
                <a:effectLst/>
                <a:latin typeface="AdvTT5235d5a9"/>
              </a:rPr>
              <a:t>ARMD (adverse </a:t>
            </a:r>
            <a:r>
              <a:rPr lang="fr-FR" sz="1800" dirty="0" err="1">
                <a:effectLst/>
                <a:latin typeface="AdvTT5235d5a9"/>
              </a:rPr>
              <a:t>reaction</a:t>
            </a:r>
            <a:r>
              <a:rPr lang="fr-FR" sz="1800" dirty="0">
                <a:effectLst/>
                <a:latin typeface="AdvTT5235d5a9"/>
              </a:rPr>
              <a:t> to </a:t>
            </a:r>
            <a:r>
              <a:rPr lang="fr-FR" sz="1800" dirty="0" err="1">
                <a:effectLst/>
                <a:latin typeface="AdvTT5235d5a9"/>
              </a:rPr>
              <a:t>metal</a:t>
            </a:r>
            <a:r>
              <a:rPr lang="fr-FR" sz="1800" dirty="0">
                <a:effectLst/>
                <a:latin typeface="AdvTT5235d5a9"/>
              </a:rPr>
              <a:t> </a:t>
            </a:r>
            <a:r>
              <a:rPr lang="fr-FR" sz="1800" dirty="0" err="1">
                <a:effectLst/>
                <a:latin typeface="AdvTT5235d5a9"/>
              </a:rPr>
              <a:t>debris</a:t>
            </a:r>
            <a:r>
              <a:rPr lang="fr-FR" sz="1800" dirty="0">
                <a:effectLst/>
                <a:latin typeface="AdvTT5235d5a9"/>
              </a:rPr>
              <a:t>) (2) est un terme général</a:t>
            </a:r>
            <a:r>
              <a:rPr lang="fr-FR" dirty="0"/>
              <a:t> </a:t>
            </a:r>
          </a:p>
          <a:p>
            <a:r>
              <a:rPr lang="fr-FR" sz="1800" dirty="0">
                <a:effectLst/>
                <a:latin typeface="AdvTT5235d5a9"/>
              </a:rPr>
              <a:t>incluant </a:t>
            </a:r>
            <a:r>
              <a:rPr lang="fr-FR" sz="1800" dirty="0" err="1">
                <a:effectLst/>
                <a:latin typeface="AdvTT5235d5a9"/>
              </a:rPr>
              <a:t>métalloses</a:t>
            </a:r>
            <a:r>
              <a:rPr lang="fr-FR" sz="1800" dirty="0">
                <a:effectLst/>
                <a:latin typeface="AdvTT5235d5a9"/>
              </a:rPr>
              <a:t>, ALVAL et pseudotumeurs  et  englobant</a:t>
            </a:r>
          </a:p>
          <a:p>
            <a:r>
              <a:rPr lang="fr-FR" sz="1800" dirty="0">
                <a:effectLst/>
                <a:latin typeface="AdvTT5235d5a9"/>
              </a:rPr>
              <a:t>l’ensemble des échecs prothétiques en rapport avec une réaction aux débris de métal. </a:t>
            </a:r>
          </a:p>
          <a:p>
            <a:endParaRPr lang="fr-FR" dirty="0">
              <a:latin typeface="Times"/>
            </a:endParaRPr>
          </a:p>
          <a:p>
            <a:endParaRPr lang="fr-FR" dirty="0">
              <a:latin typeface="AdvTT5235d5a9"/>
            </a:endParaRPr>
          </a:p>
          <a:p>
            <a:r>
              <a:rPr lang="fr-FR" dirty="0">
                <a:latin typeface="AdvTT5235d5a9"/>
              </a:rPr>
              <a:t>Il s’agit dans tous les cas d’une réaction d’hypersensibilité retardée type 4 (1).</a:t>
            </a:r>
          </a:p>
          <a:p>
            <a:endParaRPr lang="fr-FR" dirty="0">
              <a:latin typeface="AdvTT5235d5a9"/>
            </a:endParaRPr>
          </a:p>
          <a:p>
            <a:r>
              <a:rPr lang="fr-FR" dirty="0">
                <a:latin typeface="AdvTT5235d5a9"/>
              </a:rPr>
              <a:t>Certaines études suggèrent un taux d’infection sur prothèse plus élevé pour les couples de frottements Métal-Métal en comparaison aux autres couples (3).</a:t>
            </a:r>
          </a:p>
          <a:p>
            <a:endParaRPr lang="fr-FR" dirty="0">
              <a:latin typeface="AdvTT5235d5a9"/>
            </a:endParaRPr>
          </a:p>
          <a:p>
            <a:endParaRPr lang="fr-FR" dirty="0">
              <a:latin typeface="AdvTT5235d5a9"/>
            </a:endParaRPr>
          </a:p>
          <a:p>
            <a:endParaRPr lang="fr-FR" dirty="0"/>
          </a:p>
        </p:txBody>
      </p:sp>
      <p:graphicFrame>
        <p:nvGraphicFramePr>
          <p:cNvPr id="4" name="Diagramme 3">
            <a:extLst>
              <a:ext uri="{FF2B5EF4-FFF2-40B4-BE49-F238E27FC236}">
                <a16:creationId xmlns:a16="http://schemas.microsoft.com/office/drawing/2014/main" id="{7C103181-D519-A917-24D6-3089BE201CE8}"/>
              </a:ext>
            </a:extLst>
          </p:cNvPr>
          <p:cNvGraphicFramePr/>
          <p:nvPr>
            <p:extLst>
              <p:ext uri="{D42A27DB-BD31-4B8C-83A1-F6EECF244321}">
                <p14:modId xmlns:p14="http://schemas.microsoft.com/office/powerpoint/2010/main" val="1471297319"/>
              </p:ext>
            </p:extLst>
          </p:nvPr>
        </p:nvGraphicFramePr>
        <p:xfrm>
          <a:off x="455694" y="2191526"/>
          <a:ext cx="7912027" cy="1580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descr="Une image contenant boîte, conteneur, carton, Boîte d’expédition&#10;&#10;Description générée automatiquement">
            <a:extLst>
              <a:ext uri="{FF2B5EF4-FFF2-40B4-BE49-F238E27FC236}">
                <a16:creationId xmlns:a16="http://schemas.microsoft.com/office/drawing/2014/main" id="{B1D2F606-7B72-D625-3963-5F9C7F11D04C}"/>
              </a:ext>
            </a:extLst>
          </p:cNvPr>
          <p:cNvPicPr>
            <a:picLocks noChangeAspect="1"/>
          </p:cNvPicPr>
          <p:nvPr/>
        </p:nvPicPr>
        <p:blipFill>
          <a:blip r:embed="rId7"/>
          <a:stretch>
            <a:fillRect/>
          </a:stretch>
        </p:blipFill>
        <p:spPr>
          <a:xfrm>
            <a:off x="8464657" y="3225981"/>
            <a:ext cx="3271649" cy="2755616"/>
          </a:xfrm>
          <a:prstGeom prst="rect">
            <a:avLst/>
          </a:prstGeom>
        </p:spPr>
      </p:pic>
      <p:sp>
        <p:nvSpPr>
          <p:cNvPr id="9" name="ZoneTexte 8">
            <a:extLst>
              <a:ext uri="{FF2B5EF4-FFF2-40B4-BE49-F238E27FC236}">
                <a16:creationId xmlns:a16="http://schemas.microsoft.com/office/drawing/2014/main" id="{D4D91C9C-EDF4-920B-ED7F-003727D103EF}"/>
              </a:ext>
            </a:extLst>
          </p:cNvPr>
          <p:cNvSpPr txBox="1"/>
          <p:nvPr/>
        </p:nvSpPr>
        <p:spPr>
          <a:xfrm>
            <a:off x="9949912" y="5058296"/>
            <a:ext cx="1224366" cy="369332"/>
          </a:xfrm>
          <a:prstGeom prst="rect">
            <a:avLst/>
          </a:prstGeom>
          <a:noFill/>
        </p:spPr>
        <p:txBody>
          <a:bodyPr wrap="square" rtlCol="0">
            <a:spAutoFit/>
          </a:bodyPr>
          <a:lstStyle/>
          <a:p>
            <a:r>
              <a:rPr lang="fr-FR" dirty="0"/>
              <a:t>ARMD</a:t>
            </a:r>
          </a:p>
        </p:txBody>
      </p:sp>
      <p:sp>
        <p:nvSpPr>
          <p:cNvPr id="10" name="Virage 9">
            <a:extLst>
              <a:ext uri="{FF2B5EF4-FFF2-40B4-BE49-F238E27FC236}">
                <a16:creationId xmlns:a16="http://schemas.microsoft.com/office/drawing/2014/main" id="{CF7B75F8-EB07-52BF-46A6-D88C2679BE77}"/>
              </a:ext>
            </a:extLst>
          </p:cNvPr>
          <p:cNvSpPr/>
          <p:nvPr/>
        </p:nvSpPr>
        <p:spPr>
          <a:xfrm rot="5400000">
            <a:off x="8814608" y="2771743"/>
            <a:ext cx="1580827" cy="1587239"/>
          </a:xfrm>
          <a:prstGeom prst="ben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1416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EC6029-BF65-3B85-ED0B-6C6ED278D1CC}"/>
              </a:ext>
            </a:extLst>
          </p:cNvPr>
          <p:cNvSpPr txBox="1"/>
          <p:nvPr/>
        </p:nvSpPr>
        <p:spPr>
          <a:xfrm>
            <a:off x="180474" y="192505"/>
            <a:ext cx="11210780" cy="2246769"/>
          </a:xfrm>
          <a:prstGeom prst="rect">
            <a:avLst/>
          </a:prstGeom>
          <a:noFill/>
        </p:spPr>
        <p:txBody>
          <a:bodyPr wrap="square" rtlCol="0">
            <a:spAutoFit/>
          </a:bodyPr>
          <a:lstStyle/>
          <a:p>
            <a:r>
              <a:rPr lang="fr-FR" sz="1600" b="1" dirty="0"/>
              <a:t>OBSERVATION :</a:t>
            </a:r>
          </a:p>
          <a:p>
            <a:endParaRPr lang="fr-FR" sz="1600" b="1" dirty="0"/>
          </a:p>
          <a:p>
            <a:r>
              <a:rPr lang="fr-FR" sz="1800" dirty="0">
                <a:effectLst/>
                <a:latin typeface="ArialNarrow" panose="020B0604020202020204" pitchFamily="34" charset="0"/>
              </a:rPr>
              <a:t> </a:t>
            </a:r>
            <a:endParaRPr lang="fr-FR" dirty="0"/>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solidFill>
                <a:srgbClr val="FF0000"/>
              </a:solidFill>
            </a:endParaRPr>
          </a:p>
          <a:p>
            <a:endParaRPr lang="fr-FR" dirty="0"/>
          </a:p>
        </p:txBody>
      </p:sp>
      <p:pic>
        <p:nvPicPr>
          <p:cNvPr id="4" name="Image 3" descr="Une image contenant film radiographique, texte, Imagerie médicale, radiologie&#10;&#10;Description générée automatiquement">
            <a:extLst>
              <a:ext uri="{FF2B5EF4-FFF2-40B4-BE49-F238E27FC236}">
                <a16:creationId xmlns:a16="http://schemas.microsoft.com/office/drawing/2014/main" id="{E4A8025A-F227-BD0C-9973-B56DC7B4361B}"/>
              </a:ext>
            </a:extLst>
          </p:cNvPr>
          <p:cNvPicPr>
            <a:picLocks noChangeAspect="1"/>
          </p:cNvPicPr>
          <p:nvPr/>
        </p:nvPicPr>
        <p:blipFill>
          <a:blip r:embed="rId2"/>
          <a:stretch>
            <a:fillRect/>
          </a:stretch>
        </p:blipFill>
        <p:spPr>
          <a:xfrm>
            <a:off x="8442011" y="280799"/>
            <a:ext cx="2805110" cy="2317697"/>
          </a:xfrm>
          <a:prstGeom prst="rect">
            <a:avLst/>
          </a:prstGeom>
          <a:effectLst>
            <a:softEdge rad="85247"/>
          </a:effectLst>
        </p:spPr>
      </p:pic>
      <p:sp>
        <p:nvSpPr>
          <p:cNvPr id="3" name="ZoneTexte 2">
            <a:extLst>
              <a:ext uri="{FF2B5EF4-FFF2-40B4-BE49-F238E27FC236}">
                <a16:creationId xmlns:a16="http://schemas.microsoft.com/office/drawing/2014/main" id="{DEE2267B-F7D7-F329-4EF4-6AC262163708}"/>
              </a:ext>
            </a:extLst>
          </p:cNvPr>
          <p:cNvSpPr txBox="1"/>
          <p:nvPr/>
        </p:nvSpPr>
        <p:spPr>
          <a:xfrm>
            <a:off x="180474" y="548640"/>
            <a:ext cx="7866246" cy="7017306"/>
          </a:xfrm>
          <a:prstGeom prst="rect">
            <a:avLst/>
          </a:prstGeom>
          <a:noFill/>
        </p:spPr>
        <p:txBody>
          <a:bodyPr wrap="square" rtlCol="0">
            <a:spAutoFit/>
          </a:bodyPr>
          <a:lstStyle/>
          <a:p>
            <a:r>
              <a:rPr lang="fr-FR" sz="1800" dirty="0"/>
              <a:t>Patient, ♂︎,âgé de 75 ans</a:t>
            </a:r>
          </a:p>
          <a:p>
            <a:endParaRPr lang="fr-FR" sz="1800" dirty="0"/>
          </a:p>
          <a:p>
            <a:r>
              <a:rPr lang="fr-FR" dirty="0"/>
              <a:t>A</a:t>
            </a:r>
            <a:r>
              <a:rPr lang="fr-FR" sz="1800" dirty="0"/>
              <a:t>ntécédents : </a:t>
            </a:r>
          </a:p>
          <a:p>
            <a:endParaRPr lang="fr-FR" dirty="0"/>
          </a:p>
          <a:p>
            <a:r>
              <a:rPr lang="fr-FR" sz="1800" dirty="0"/>
              <a:t>HTA,DNID équilibré (HbA1C=5,8%), Dyslipidémie, fibrillation atriale paroxystique sous </a:t>
            </a:r>
            <a:r>
              <a:rPr lang="fr-FR" sz="1800" dirty="0" err="1"/>
              <a:t>Rivaroxaban</a:t>
            </a:r>
            <a:endParaRPr lang="fr-FR" sz="1800" dirty="0"/>
          </a:p>
          <a:p>
            <a:endParaRPr lang="fr-FR" sz="1800" b="1" dirty="0"/>
          </a:p>
          <a:p>
            <a:r>
              <a:rPr lang="fr-FR" sz="1800" b="1" dirty="0"/>
              <a:t>PTH avec couple de frottement métal métal Zimmer posée en clinique en 2006 (cotyle </a:t>
            </a:r>
            <a:r>
              <a:rPr lang="fr-FR" sz="1800" b="1" dirty="0" err="1"/>
              <a:t>durom</a:t>
            </a:r>
            <a:r>
              <a:rPr lang="fr-FR" sz="1800" b="1" dirty="0"/>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taille 62 avec tête LDH 56+4 et tige taille 4 HA sans ciment par voie postérieure)</a:t>
            </a:r>
          </a:p>
          <a:p>
            <a:endParaRPr lang="fr-FR" sz="1800" dirty="0"/>
          </a:p>
          <a:p>
            <a:r>
              <a:rPr lang="fr-FR" dirty="0"/>
              <a:t>A</a:t>
            </a:r>
            <a:r>
              <a:rPr lang="fr-FR" sz="1800" dirty="0"/>
              <a:t>dénocarcinome de la prostate en 2015 traité par radiothérapie, chimiothérapie et hormonothérapie considéré en rémission</a:t>
            </a:r>
          </a:p>
          <a:p>
            <a:endParaRPr lang="fr-FR" dirty="0"/>
          </a:p>
          <a:p>
            <a:r>
              <a:rPr lang="fr-FR" sz="1800" u="sng" dirty="0">
                <a:solidFill>
                  <a:srgbClr val="FF0000"/>
                </a:solidFill>
              </a:rPr>
              <a:t>Faits importants à signaler :</a:t>
            </a:r>
            <a:endParaRPr lang="fr-FR" sz="1800" u="sng" dirty="0"/>
          </a:p>
          <a:p>
            <a:r>
              <a:rPr lang="fr-FR" dirty="0"/>
              <a:t>*</a:t>
            </a:r>
            <a:r>
              <a:rPr lang="fr-FR" b="1" dirty="0">
                <a:solidFill>
                  <a:srgbClr val="00B0F0"/>
                </a:solidFill>
              </a:rPr>
              <a:t>L</a:t>
            </a:r>
            <a:r>
              <a:rPr lang="fr-FR" sz="1800" b="1" dirty="0">
                <a:solidFill>
                  <a:srgbClr val="00B0F0"/>
                </a:solidFill>
              </a:rPr>
              <a:t>ymphœdème du membre inferieur droit </a:t>
            </a:r>
            <a:r>
              <a:rPr lang="fr-FR" sz="1800" b="1" dirty="0"/>
              <a:t>étiqueté post radique</a:t>
            </a:r>
          </a:p>
          <a:p>
            <a:endParaRPr lang="fr-FR" dirty="0"/>
          </a:p>
          <a:p>
            <a:r>
              <a:rPr lang="fr-FR" dirty="0"/>
              <a:t>*</a:t>
            </a:r>
            <a:r>
              <a:rPr lang="fr-FR" b="1" dirty="0">
                <a:solidFill>
                  <a:srgbClr val="00B0F0"/>
                </a:solidFill>
              </a:rPr>
              <a:t>T</a:t>
            </a:r>
            <a:r>
              <a:rPr lang="fr-FR" sz="1800" b="1" dirty="0">
                <a:solidFill>
                  <a:srgbClr val="00B0F0"/>
                </a:solidFill>
              </a:rPr>
              <a:t>hrombose veineuse ilio-</a:t>
            </a:r>
            <a:r>
              <a:rPr lang="fr-FR" sz="1800" b="1" dirty="0" err="1">
                <a:solidFill>
                  <a:srgbClr val="00B0F0"/>
                </a:solidFill>
              </a:rPr>
              <a:t>fémoro</a:t>
            </a:r>
            <a:r>
              <a:rPr lang="fr-FR" sz="1800" b="1" dirty="0">
                <a:solidFill>
                  <a:srgbClr val="00B0F0"/>
                </a:solidFill>
              </a:rPr>
              <a:t>-poplitée droite </a:t>
            </a:r>
            <a:r>
              <a:rPr lang="fr-FR" sz="1800" dirty="0"/>
              <a:t>avec embolie pulmonaire  en 2018 mise sur le compte de son traitement antitumoral</a:t>
            </a:r>
          </a:p>
          <a:p>
            <a:endParaRPr lang="fr-FR" dirty="0"/>
          </a:p>
          <a:p>
            <a:r>
              <a:rPr lang="fr-FR" sz="1800" dirty="0"/>
              <a:t>*La découverte en 2019 d’une </a:t>
            </a:r>
            <a:r>
              <a:rPr lang="fr-FR" sz="1800" b="1" u="sng" dirty="0"/>
              <a:t>masse au dépends du muscle psoas iliaque droit </a:t>
            </a:r>
            <a:r>
              <a:rPr lang="fr-FR" sz="1800" dirty="0"/>
              <a:t>sans manifestation clinique considérée comme étant une </a:t>
            </a:r>
            <a:r>
              <a:rPr lang="fr-FR" sz="1800" dirty="0">
                <a:solidFill>
                  <a:srgbClr val="7030A0"/>
                </a:solidFill>
              </a:rPr>
              <a:t>bursite </a:t>
            </a:r>
            <a:r>
              <a:rPr lang="fr-FR" sz="1800" dirty="0"/>
              <a:t>du psoas lors du bilan d’investigation de son adénocarcinome de la prostate.</a:t>
            </a:r>
          </a:p>
          <a:p>
            <a:endParaRPr lang="fr-FR" sz="1800" dirty="0">
              <a:solidFill>
                <a:srgbClr val="FF0000"/>
              </a:solidFill>
            </a:endParaRPr>
          </a:p>
          <a:p>
            <a:endParaRPr lang="fr-FR" dirty="0"/>
          </a:p>
        </p:txBody>
      </p:sp>
      <p:pic>
        <p:nvPicPr>
          <p:cNvPr id="6" name="Image 5" descr="Une image contenant métal, Quincaillerie, hélice, argent&#10;&#10;Description générée automatiquement">
            <a:extLst>
              <a:ext uri="{FF2B5EF4-FFF2-40B4-BE49-F238E27FC236}">
                <a16:creationId xmlns:a16="http://schemas.microsoft.com/office/drawing/2014/main" id="{8B23642D-037B-D5C4-2314-C876E26E21B1}"/>
              </a:ext>
            </a:extLst>
          </p:cNvPr>
          <p:cNvPicPr>
            <a:picLocks noChangeAspect="1"/>
          </p:cNvPicPr>
          <p:nvPr/>
        </p:nvPicPr>
        <p:blipFill>
          <a:blip r:embed="rId3"/>
          <a:stretch>
            <a:fillRect/>
          </a:stretch>
        </p:blipFill>
        <p:spPr>
          <a:xfrm>
            <a:off x="8442011" y="2686790"/>
            <a:ext cx="2805110" cy="1961616"/>
          </a:xfrm>
          <a:prstGeom prst="rect">
            <a:avLst/>
          </a:prstGeom>
          <a:effectLst>
            <a:softEdge rad="100889"/>
          </a:effectLst>
        </p:spPr>
      </p:pic>
      <p:pic>
        <p:nvPicPr>
          <p:cNvPr id="7" name="Picture 4">
            <a:extLst>
              <a:ext uri="{FF2B5EF4-FFF2-40B4-BE49-F238E27FC236}">
                <a16:creationId xmlns:a16="http://schemas.microsoft.com/office/drawing/2014/main" id="{E741482D-B004-47A5-445C-6D2E93E4C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1782" y="4944900"/>
            <a:ext cx="2445567" cy="1632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Accolade ouvrante 7">
            <a:extLst>
              <a:ext uri="{FF2B5EF4-FFF2-40B4-BE49-F238E27FC236}">
                <a16:creationId xmlns:a16="http://schemas.microsoft.com/office/drawing/2014/main" id="{25FEEB35-46C7-60F6-B4AA-A5FF2D9E37B6}"/>
              </a:ext>
            </a:extLst>
          </p:cNvPr>
          <p:cNvSpPr/>
          <p:nvPr/>
        </p:nvSpPr>
        <p:spPr>
          <a:xfrm rot="10800000">
            <a:off x="7549835" y="4418727"/>
            <a:ext cx="1071947" cy="2276375"/>
          </a:xfrm>
          <a:prstGeom prst="lef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53061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A059F47-FEDD-67C1-DAF5-E4D94C6EF642}"/>
              </a:ext>
            </a:extLst>
          </p:cNvPr>
          <p:cNvSpPr txBox="1"/>
          <p:nvPr/>
        </p:nvSpPr>
        <p:spPr>
          <a:xfrm>
            <a:off x="247971" y="282494"/>
            <a:ext cx="5781411" cy="7571303"/>
          </a:xfrm>
          <a:prstGeom prst="rect">
            <a:avLst/>
          </a:prstGeom>
          <a:noFill/>
        </p:spPr>
        <p:txBody>
          <a:bodyPr wrap="square" rtlCol="0">
            <a:spAutoFit/>
          </a:bodyPr>
          <a:lstStyle/>
          <a:p>
            <a:r>
              <a:rPr lang="fr-FR" dirty="0"/>
              <a:t>En janvier 2023 le patient a présenté un </a:t>
            </a:r>
            <a:r>
              <a:rPr lang="fr-FR" sz="1800" dirty="0"/>
              <a:t>érysipèle du membre inferieur droit surajouté à son lymphœdème chronique avec douleurs fessières et impotence fonctionnelle totale dans un contexte </a:t>
            </a:r>
            <a:r>
              <a:rPr lang="fr-FR" dirty="0"/>
              <a:t>f</a:t>
            </a:r>
            <a:r>
              <a:rPr lang="fr-FR" sz="1800" dirty="0"/>
              <a:t>ébrile.</a:t>
            </a:r>
            <a:endParaRPr lang="fr-FR" sz="1800" dirty="0">
              <a:effectLst/>
            </a:endParaRPr>
          </a:p>
          <a:p>
            <a:endParaRPr lang="fr-FR" sz="1800" dirty="0"/>
          </a:p>
          <a:p>
            <a:r>
              <a:rPr lang="fr-FR" sz="1800" dirty="0"/>
              <a:t>Des hémocultures ont été faites et ont révélé une bactériémie à </a:t>
            </a:r>
            <a:r>
              <a:rPr lang="fr-FR" sz="1800" dirty="0">
                <a:effectLst/>
              </a:rPr>
              <a:t>Streptococcus </a:t>
            </a:r>
            <a:r>
              <a:rPr lang="fr-FR" sz="1800" dirty="0" err="1">
                <a:effectLst/>
              </a:rPr>
              <a:t>agalactiae</a:t>
            </a:r>
            <a:r>
              <a:rPr lang="fr-FR" dirty="0"/>
              <a:t>.</a:t>
            </a:r>
          </a:p>
          <a:p>
            <a:endParaRPr lang="fr-FR" sz="1800" dirty="0">
              <a:effectLst/>
            </a:endParaRPr>
          </a:p>
          <a:p>
            <a:r>
              <a:rPr lang="fr-FR" dirty="0"/>
              <a:t>U</a:t>
            </a:r>
            <a:r>
              <a:rPr lang="fr-FR" sz="1800" dirty="0">
                <a:effectLst/>
              </a:rPr>
              <a:t>n scanner abdominopelvien a mis en évidence</a:t>
            </a:r>
            <a:r>
              <a:rPr lang="fr-FR" sz="1800" dirty="0"/>
              <a:t> une</a:t>
            </a:r>
            <a:r>
              <a:rPr lang="fr-FR" sz="1800" dirty="0">
                <a:effectLst/>
              </a:rPr>
              <a:t> </a:t>
            </a:r>
            <a:r>
              <a:rPr lang="fr-FR" sz="1800" dirty="0"/>
              <a:t>n</a:t>
            </a:r>
            <a:r>
              <a:rPr lang="fr-FR" sz="1800" dirty="0">
                <a:effectLst/>
              </a:rPr>
              <a:t>ette majoration en taille de </a:t>
            </a:r>
            <a:r>
              <a:rPr lang="fr-FR" sz="1800" dirty="0"/>
              <a:t>la bursite du tractus ilio-psoas découverte en 2019 avec un aspect de </a:t>
            </a:r>
            <a:r>
              <a:rPr lang="fr-FR" sz="1800" dirty="0">
                <a:effectLst/>
              </a:rPr>
              <a:t>volumineuse collection </a:t>
            </a:r>
            <a:r>
              <a:rPr lang="fr-FR" sz="1800" dirty="0" err="1">
                <a:effectLst/>
              </a:rPr>
              <a:t>pluriloculée</a:t>
            </a:r>
            <a:r>
              <a:rPr lang="fr-FR" sz="1800" dirty="0">
                <a:effectLst/>
              </a:rPr>
              <a:t> et infiltration </a:t>
            </a:r>
            <a:r>
              <a:rPr lang="fr-FR" sz="1800" dirty="0" err="1">
                <a:effectLst/>
              </a:rPr>
              <a:t>péri-lésionnelle</a:t>
            </a:r>
            <a:r>
              <a:rPr lang="fr-FR" sz="1800" dirty="0">
                <a:effectLst/>
              </a:rPr>
              <a:t> avec structure osseuse globalement inchangée de l'aile iliaque et du fût fémoral droits, en faveur d'une surinfection sans signes évidents de descellement de la PTH.</a:t>
            </a:r>
          </a:p>
          <a:p>
            <a:endParaRPr lang="fr-FR" dirty="0"/>
          </a:p>
          <a:p>
            <a:r>
              <a:rPr lang="fr-FR" sz="1800" dirty="0">
                <a:effectLst/>
                <a:sym typeface="Wingdings" pitchFamily="2" charset="2"/>
              </a:rPr>
              <a:t>le diagnostic d’infections sur prothèse a été retenu.</a:t>
            </a:r>
            <a:endParaRPr lang="fr-FR" sz="1800" dirty="0">
              <a:effectLst/>
            </a:endParaRPr>
          </a:p>
          <a:p>
            <a:endParaRPr lang="fr-FR" dirty="0"/>
          </a:p>
          <a:p>
            <a:r>
              <a:rPr lang="fr-FR" sz="1800" dirty="0"/>
              <a:t>Après relecture des clichés nous avons conclu que la</a:t>
            </a:r>
            <a:r>
              <a:rPr lang="fr-FR" sz="1800" dirty="0">
                <a:solidFill>
                  <a:srgbClr val="7030A0"/>
                </a:solidFill>
              </a:rPr>
              <a:t> bursite </a:t>
            </a:r>
            <a:r>
              <a:rPr lang="fr-FR" sz="1800" dirty="0"/>
              <a:t>décrite en 2019 </a:t>
            </a:r>
            <a:r>
              <a:rPr lang="fr-FR" dirty="0"/>
              <a:t>était en réalité une </a:t>
            </a:r>
            <a:r>
              <a:rPr lang="fr-FR" b="1" dirty="0">
                <a:solidFill>
                  <a:srgbClr val="FF0000"/>
                </a:solidFill>
              </a:rPr>
              <a:t>pseudotumeur</a:t>
            </a:r>
            <a:r>
              <a:rPr lang="fr-FR" sz="1800" b="1" dirty="0">
                <a:solidFill>
                  <a:srgbClr val="FF0000"/>
                </a:solidFill>
              </a:rPr>
              <a:t> </a:t>
            </a:r>
            <a:r>
              <a:rPr lang="fr-FR" sz="1800" dirty="0"/>
              <a:t>qui comprimait la veine fémorale et était à l’origine du </a:t>
            </a:r>
            <a:r>
              <a:rPr lang="fr-FR" sz="1800" dirty="0">
                <a:solidFill>
                  <a:srgbClr val="00B0F0"/>
                </a:solidFill>
              </a:rPr>
              <a:t>lymphœdème chronique et la thrombose veineuse profonde</a:t>
            </a:r>
            <a:r>
              <a:rPr lang="fr-FR" sz="1800" dirty="0"/>
              <a:t>.</a:t>
            </a:r>
          </a:p>
          <a:p>
            <a:endParaRPr lang="fr-FR" sz="1800" dirty="0"/>
          </a:p>
          <a:p>
            <a:endParaRPr lang="fr-FR" sz="1800" dirty="0">
              <a:effectLst/>
            </a:endParaRPr>
          </a:p>
          <a:p>
            <a:endParaRPr lang="fr-FR" sz="1800" dirty="0">
              <a:effectLst/>
            </a:endParaRPr>
          </a:p>
          <a:p>
            <a:endParaRPr lang="fr-FR" dirty="0"/>
          </a:p>
        </p:txBody>
      </p:sp>
      <p:pic>
        <p:nvPicPr>
          <p:cNvPr id="5" name="Image 4" descr="Une image contenant Imagerie médicale, radiologie, texte, Radiographie médicale&#10;&#10;Description générée automatiquement">
            <a:extLst>
              <a:ext uri="{FF2B5EF4-FFF2-40B4-BE49-F238E27FC236}">
                <a16:creationId xmlns:a16="http://schemas.microsoft.com/office/drawing/2014/main" id="{2F715E0D-DEB0-BCE8-820B-DE7CEB7E0A21}"/>
              </a:ext>
            </a:extLst>
          </p:cNvPr>
          <p:cNvPicPr>
            <a:picLocks noChangeAspect="1"/>
          </p:cNvPicPr>
          <p:nvPr/>
        </p:nvPicPr>
        <p:blipFill>
          <a:blip r:embed="rId2"/>
          <a:stretch>
            <a:fillRect/>
          </a:stretch>
        </p:blipFill>
        <p:spPr>
          <a:xfrm>
            <a:off x="6552339" y="241300"/>
            <a:ext cx="2505397" cy="2068601"/>
          </a:xfrm>
          <a:prstGeom prst="rect">
            <a:avLst/>
          </a:prstGeom>
        </p:spPr>
      </p:pic>
      <p:sp>
        <p:nvSpPr>
          <p:cNvPr id="6" name="ZoneTexte 5">
            <a:extLst>
              <a:ext uri="{FF2B5EF4-FFF2-40B4-BE49-F238E27FC236}">
                <a16:creationId xmlns:a16="http://schemas.microsoft.com/office/drawing/2014/main" id="{9DBCFF76-0513-21DC-EDF2-4EFD61C9C644}"/>
              </a:ext>
            </a:extLst>
          </p:cNvPr>
          <p:cNvSpPr txBox="1"/>
          <p:nvPr/>
        </p:nvSpPr>
        <p:spPr>
          <a:xfrm>
            <a:off x="9580691" y="282494"/>
            <a:ext cx="2168486" cy="1077218"/>
          </a:xfrm>
          <a:prstGeom prst="rect">
            <a:avLst/>
          </a:prstGeom>
          <a:noFill/>
        </p:spPr>
        <p:txBody>
          <a:bodyPr wrap="square" rtlCol="0">
            <a:spAutoFit/>
          </a:bodyPr>
          <a:lstStyle/>
          <a:p>
            <a:r>
              <a:rPr lang="fr-FR" sz="1600" dirty="0"/>
              <a:t>Coupe scanographique de 2019 mettant en évidence la bursite du tractus ilio-psoas droit.</a:t>
            </a:r>
          </a:p>
        </p:txBody>
      </p:sp>
      <p:pic>
        <p:nvPicPr>
          <p:cNvPr id="8" name="Image 7" descr="Une image contenant texte, Imagerie médicale, radiologie, Radiographie médicale&#10;&#10;Description générée automatiquement">
            <a:extLst>
              <a:ext uri="{FF2B5EF4-FFF2-40B4-BE49-F238E27FC236}">
                <a16:creationId xmlns:a16="http://schemas.microsoft.com/office/drawing/2014/main" id="{521664DB-7B89-FB17-2985-2B99865F6B42}"/>
              </a:ext>
            </a:extLst>
          </p:cNvPr>
          <p:cNvPicPr>
            <a:picLocks noChangeAspect="1"/>
          </p:cNvPicPr>
          <p:nvPr/>
        </p:nvPicPr>
        <p:blipFill>
          <a:blip r:embed="rId3"/>
          <a:stretch>
            <a:fillRect/>
          </a:stretch>
        </p:blipFill>
        <p:spPr>
          <a:xfrm>
            <a:off x="6552337" y="2427653"/>
            <a:ext cx="2492697" cy="2106041"/>
          </a:xfrm>
          <a:prstGeom prst="rect">
            <a:avLst/>
          </a:prstGeom>
        </p:spPr>
      </p:pic>
      <p:sp>
        <p:nvSpPr>
          <p:cNvPr id="9" name="ZoneTexte 8">
            <a:extLst>
              <a:ext uri="{FF2B5EF4-FFF2-40B4-BE49-F238E27FC236}">
                <a16:creationId xmlns:a16="http://schemas.microsoft.com/office/drawing/2014/main" id="{8DF4E8EA-1A4C-ED28-09F2-4A59654CB939}"/>
              </a:ext>
            </a:extLst>
          </p:cNvPr>
          <p:cNvSpPr txBox="1"/>
          <p:nvPr/>
        </p:nvSpPr>
        <p:spPr>
          <a:xfrm>
            <a:off x="9580691" y="2449333"/>
            <a:ext cx="2168486" cy="1323439"/>
          </a:xfrm>
          <a:prstGeom prst="rect">
            <a:avLst/>
          </a:prstGeom>
          <a:noFill/>
        </p:spPr>
        <p:txBody>
          <a:bodyPr wrap="square" rtlCol="0">
            <a:spAutoFit/>
          </a:bodyPr>
          <a:lstStyle/>
          <a:p>
            <a:r>
              <a:rPr lang="fr-FR" sz="1600" dirty="0"/>
              <a:t>Coupe scanographique du 13/02/2023 montrant la collection au sein du muscle ilio-psoas droit.</a:t>
            </a:r>
          </a:p>
        </p:txBody>
      </p:sp>
      <p:cxnSp>
        <p:nvCxnSpPr>
          <p:cNvPr id="13" name="Connecteur droit avec flèche 12">
            <a:extLst>
              <a:ext uri="{FF2B5EF4-FFF2-40B4-BE49-F238E27FC236}">
                <a16:creationId xmlns:a16="http://schemas.microsoft.com/office/drawing/2014/main" id="{4566F87C-C750-BEA3-653A-566431CE973D}"/>
              </a:ext>
            </a:extLst>
          </p:cNvPr>
          <p:cNvCxnSpPr>
            <a:cxnSpLocks/>
          </p:cNvCxnSpPr>
          <p:nvPr/>
        </p:nvCxnSpPr>
        <p:spPr>
          <a:xfrm flipH="1">
            <a:off x="7427560" y="771107"/>
            <a:ext cx="415403" cy="54243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77F250C-1268-CC99-DFC6-DA786ABA4CA9}"/>
              </a:ext>
            </a:extLst>
          </p:cNvPr>
          <p:cNvCxnSpPr>
            <a:cxnSpLocks/>
          </p:cNvCxnSpPr>
          <p:nvPr/>
        </p:nvCxnSpPr>
        <p:spPr>
          <a:xfrm flipH="1">
            <a:off x="7742338" y="2859927"/>
            <a:ext cx="542441" cy="49734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 19" descr="Une image contenant texte, capture d’écran&#10;&#10;Description générée automatiquement">
            <a:extLst>
              <a:ext uri="{FF2B5EF4-FFF2-40B4-BE49-F238E27FC236}">
                <a16:creationId xmlns:a16="http://schemas.microsoft.com/office/drawing/2014/main" id="{251D6656-7D04-0A56-568D-7996702C6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039" y="4772732"/>
            <a:ext cx="2492697" cy="2111147"/>
          </a:xfrm>
          <a:prstGeom prst="rect">
            <a:avLst/>
          </a:prstGeom>
        </p:spPr>
      </p:pic>
      <p:sp>
        <p:nvSpPr>
          <p:cNvPr id="21" name="ZoneTexte 20">
            <a:extLst>
              <a:ext uri="{FF2B5EF4-FFF2-40B4-BE49-F238E27FC236}">
                <a16:creationId xmlns:a16="http://schemas.microsoft.com/office/drawing/2014/main" id="{1BEBA87B-DC7A-E0E1-1585-ACCF44048A6D}"/>
              </a:ext>
            </a:extLst>
          </p:cNvPr>
          <p:cNvSpPr txBox="1"/>
          <p:nvPr/>
        </p:nvSpPr>
        <p:spPr>
          <a:xfrm>
            <a:off x="9799608" y="4965968"/>
            <a:ext cx="1949569" cy="1569660"/>
          </a:xfrm>
          <a:prstGeom prst="rect">
            <a:avLst/>
          </a:prstGeom>
          <a:noFill/>
        </p:spPr>
        <p:txBody>
          <a:bodyPr wrap="square" rtlCol="0">
            <a:spAutoFit/>
          </a:bodyPr>
          <a:lstStyle/>
          <a:p>
            <a:r>
              <a:rPr lang="fr-FR" sz="1600" dirty="0"/>
              <a:t>Coupe scanographique de 2019 montrant la compression de la veine fémorale par la pseudotumeur</a:t>
            </a:r>
          </a:p>
        </p:txBody>
      </p:sp>
    </p:spTree>
    <p:extLst>
      <p:ext uri="{BB962C8B-B14F-4D97-AF65-F5344CB8AC3E}">
        <p14:creationId xmlns:p14="http://schemas.microsoft.com/office/powerpoint/2010/main" val="243027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57E8752-E7AD-BE50-A86E-7FB7C85AF8CE}"/>
              </a:ext>
            </a:extLst>
          </p:cNvPr>
          <p:cNvSpPr txBox="1"/>
          <p:nvPr/>
        </p:nvSpPr>
        <p:spPr>
          <a:xfrm>
            <a:off x="-1" y="82760"/>
            <a:ext cx="11931114" cy="3693319"/>
          </a:xfrm>
          <a:prstGeom prst="rect">
            <a:avLst/>
          </a:prstGeom>
          <a:noFill/>
        </p:spPr>
        <p:txBody>
          <a:bodyPr wrap="square" rtlCol="0">
            <a:spAutoFit/>
          </a:bodyPr>
          <a:lstStyle/>
          <a:p>
            <a:endParaRPr lang="fr-FR" sz="1800" dirty="0"/>
          </a:p>
          <a:p>
            <a:r>
              <a:rPr lang="fr-FR" sz="1800" dirty="0"/>
              <a:t>Il a donc été décidé d’effectuer une dépose  de la prothèse de hanche par voie postérieure avec mise en place d’un Spacer au ciment PALACOS ainsi qu’une évacuation chirurgicale de l’</a:t>
            </a:r>
            <a:r>
              <a:rPr lang="fr-FR" sz="1800" dirty="0" err="1"/>
              <a:t>abcés</a:t>
            </a:r>
            <a:r>
              <a:rPr lang="fr-FR" sz="1800" dirty="0"/>
              <a:t> du psoas par voie ilio-inguinal.</a:t>
            </a:r>
          </a:p>
          <a:p>
            <a:endParaRPr lang="fr-FR" dirty="0"/>
          </a:p>
          <a:p>
            <a:r>
              <a:rPr lang="fr-FR" sz="1800" dirty="0"/>
              <a:t>En peropératoire de multiples prélèvements bactériologiques  ont été effectués est sont </a:t>
            </a:r>
          </a:p>
          <a:p>
            <a:r>
              <a:rPr lang="fr-FR" sz="1800" dirty="0"/>
              <a:t>Revenus positifs à </a:t>
            </a:r>
            <a:r>
              <a:rPr lang="fr-FR" sz="1800" b="1" dirty="0">
                <a:effectLst/>
              </a:rPr>
              <a:t>Streptococcus </a:t>
            </a:r>
            <a:r>
              <a:rPr lang="fr-FR" sz="1800" b="1" dirty="0" err="1">
                <a:effectLst/>
              </a:rPr>
              <a:t>agalactiae</a:t>
            </a:r>
            <a:r>
              <a:rPr lang="fr-FR" sz="1800" b="1" dirty="0">
                <a:effectLst/>
              </a:rPr>
              <a:t> </a:t>
            </a:r>
            <a:r>
              <a:rPr lang="fr-FR" sz="1800" dirty="0">
                <a:effectLst/>
              </a:rPr>
              <a:t>.</a:t>
            </a:r>
          </a:p>
          <a:p>
            <a:endParaRPr lang="fr-FR" sz="1800" dirty="0"/>
          </a:p>
          <a:p>
            <a:endParaRPr lang="fr-FR" sz="1800" dirty="0">
              <a:effectLst/>
            </a:endParaRPr>
          </a:p>
          <a:p>
            <a:endParaRPr lang="fr-FR" sz="1800" dirty="0"/>
          </a:p>
          <a:p>
            <a:endParaRPr lang="fr-FR" sz="1800" dirty="0">
              <a:effectLst/>
            </a:endParaRPr>
          </a:p>
          <a:p>
            <a:endParaRPr lang="fr-FR" sz="1800" dirty="0">
              <a:solidFill>
                <a:srgbClr val="FF0000"/>
              </a:solidFill>
            </a:endParaRPr>
          </a:p>
          <a:p>
            <a:endParaRPr lang="fr-FR" sz="1800" dirty="0">
              <a:solidFill>
                <a:srgbClr val="FF0000"/>
              </a:solidFill>
            </a:endParaRPr>
          </a:p>
          <a:p>
            <a:endParaRPr lang="fr-FR" dirty="0"/>
          </a:p>
        </p:txBody>
      </p:sp>
      <p:sp>
        <p:nvSpPr>
          <p:cNvPr id="5" name="ZoneTexte 4">
            <a:extLst>
              <a:ext uri="{FF2B5EF4-FFF2-40B4-BE49-F238E27FC236}">
                <a16:creationId xmlns:a16="http://schemas.microsoft.com/office/drawing/2014/main" id="{9F0FF4D3-5282-2022-7012-1719AC965DA2}"/>
              </a:ext>
            </a:extLst>
          </p:cNvPr>
          <p:cNvSpPr txBox="1"/>
          <p:nvPr/>
        </p:nvSpPr>
        <p:spPr>
          <a:xfrm>
            <a:off x="0" y="1669418"/>
            <a:ext cx="6947937" cy="1477328"/>
          </a:xfrm>
          <a:prstGeom prst="rect">
            <a:avLst/>
          </a:prstGeom>
          <a:noFill/>
        </p:spPr>
        <p:txBody>
          <a:bodyPr wrap="square" rtlCol="0">
            <a:spAutoFit/>
          </a:bodyPr>
          <a:lstStyle/>
          <a:p>
            <a:endParaRPr lang="fr-FR" dirty="0"/>
          </a:p>
          <a:p>
            <a:r>
              <a:rPr lang="fr-FR" dirty="0"/>
              <a:t>Un dosage des métaux dans le sang a par ailleurs été effectué et a confirmé la présence d’un </a:t>
            </a:r>
            <a:r>
              <a:rPr lang="fr-FR" b="1" dirty="0">
                <a:solidFill>
                  <a:srgbClr val="FF0000"/>
                </a:solidFill>
              </a:rPr>
              <a:t>taux sérique de Cobalt élevé</a:t>
            </a:r>
            <a:r>
              <a:rPr lang="fr-FR" dirty="0"/>
              <a:t>.</a:t>
            </a:r>
          </a:p>
          <a:p>
            <a:endParaRPr lang="fr-FR" dirty="0"/>
          </a:p>
          <a:p>
            <a:endParaRPr lang="fr-FR" dirty="0"/>
          </a:p>
        </p:txBody>
      </p:sp>
      <p:sp>
        <p:nvSpPr>
          <p:cNvPr id="6" name="ZoneTexte 5">
            <a:extLst>
              <a:ext uri="{FF2B5EF4-FFF2-40B4-BE49-F238E27FC236}">
                <a16:creationId xmlns:a16="http://schemas.microsoft.com/office/drawing/2014/main" id="{9E361ABA-F6EA-D5FE-AA5A-AB005C378C83}"/>
              </a:ext>
            </a:extLst>
          </p:cNvPr>
          <p:cNvSpPr txBox="1"/>
          <p:nvPr/>
        </p:nvSpPr>
        <p:spPr>
          <a:xfrm>
            <a:off x="-54996" y="2765608"/>
            <a:ext cx="11931114" cy="923330"/>
          </a:xfrm>
          <a:prstGeom prst="rect">
            <a:avLst/>
          </a:prstGeom>
          <a:noFill/>
        </p:spPr>
        <p:txBody>
          <a:bodyPr wrap="square" rtlCol="0">
            <a:spAutoFit/>
          </a:bodyPr>
          <a:lstStyle/>
          <a:p>
            <a:r>
              <a:rPr lang="fr-FR" sz="1800" dirty="0"/>
              <a:t>Une étude anatomopathologique a été effectué et a confirmé la </a:t>
            </a:r>
            <a:r>
              <a:rPr lang="fr-FR" sz="1800" dirty="0" err="1"/>
              <a:t>reaction</a:t>
            </a:r>
            <a:r>
              <a:rPr lang="fr-FR" sz="1800" dirty="0"/>
              <a:t> aux métaux par la présence de:</a:t>
            </a:r>
          </a:p>
          <a:p>
            <a:r>
              <a:rPr lang="fr-FR" sz="1800" b="1" dirty="0">
                <a:solidFill>
                  <a:srgbClr val="FF0000"/>
                </a:solidFill>
              </a:rPr>
              <a:t>Fibrose capsulaire avec réaction macrophagique et gigantocellulaire </a:t>
            </a:r>
            <a:r>
              <a:rPr lang="fr-FR" sz="1800" b="1" dirty="0" err="1">
                <a:solidFill>
                  <a:srgbClr val="FF0000"/>
                </a:solidFill>
              </a:rPr>
              <a:t>résorptive</a:t>
            </a:r>
            <a:r>
              <a:rPr lang="fr-FR" sz="1800" b="1" dirty="0">
                <a:solidFill>
                  <a:srgbClr val="FF0000"/>
                </a:solidFill>
              </a:rPr>
              <a:t> (sur débris métalliques et non métalliques prothétiques) </a:t>
            </a:r>
            <a:r>
              <a:rPr lang="fr-FR" sz="1800" dirty="0"/>
              <a:t>avec petits foyers suppurés (équivalent type III de la classification de </a:t>
            </a:r>
            <a:r>
              <a:rPr lang="fr-FR" sz="1800" dirty="0" err="1"/>
              <a:t>Morawietz</a:t>
            </a:r>
            <a:r>
              <a:rPr lang="fr-FR" sz="1800" dirty="0"/>
              <a:t>) sans signes de malignité.</a:t>
            </a:r>
            <a:endParaRPr lang="fr-FR" dirty="0"/>
          </a:p>
        </p:txBody>
      </p:sp>
      <p:pic>
        <p:nvPicPr>
          <p:cNvPr id="7" name="Image 6">
            <a:extLst>
              <a:ext uri="{FF2B5EF4-FFF2-40B4-BE49-F238E27FC236}">
                <a16:creationId xmlns:a16="http://schemas.microsoft.com/office/drawing/2014/main" id="{0F2E66BD-73AE-4A64-2EB5-61A6869E0FE9}"/>
              </a:ext>
            </a:extLst>
          </p:cNvPr>
          <p:cNvPicPr>
            <a:picLocks noChangeAspect="1"/>
          </p:cNvPicPr>
          <p:nvPr/>
        </p:nvPicPr>
        <p:blipFill rotWithShape="1">
          <a:blip r:embed="rId2"/>
          <a:srcRect t="54932" r="374" b="30666"/>
          <a:stretch/>
        </p:blipFill>
        <p:spPr>
          <a:xfrm>
            <a:off x="6947937" y="1669418"/>
            <a:ext cx="4800077" cy="982411"/>
          </a:xfrm>
          <a:prstGeom prst="rect">
            <a:avLst/>
          </a:prstGeom>
        </p:spPr>
      </p:pic>
      <p:sp>
        <p:nvSpPr>
          <p:cNvPr id="10" name="ZoneTexte 9">
            <a:extLst>
              <a:ext uri="{FF2B5EF4-FFF2-40B4-BE49-F238E27FC236}">
                <a16:creationId xmlns:a16="http://schemas.microsoft.com/office/drawing/2014/main" id="{160C0C79-27A9-D4BB-092A-9BECD02EA046}"/>
              </a:ext>
            </a:extLst>
          </p:cNvPr>
          <p:cNvSpPr txBox="1"/>
          <p:nvPr/>
        </p:nvSpPr>
        <p:spPr>
          <a:xfrm>
            <a:off x="-82494" y="3798269"/>
            <a:ext cx="11986109" cy="2308324"/>
          </a:xfrm>
          <a:prstGeom prst="rect">
            <a:avLst/>
          </a:prstGeom>
          <a:noFill/>
        </p:spPr>
        <p:txBody>
          <a:bodyPr wrap="square" rtlCol="0">
            <a:spAutoFit/>
          </a:bodyPr>
          <a:lstStyle/>
          <a:p>
            <a:r>
              <a:rPr lang="fr-FR" dirty="0"/>
              <a:t>L’</a:t>
            </a:r>
            <a:r>
              <a:rPr lang="fr-FR" dirty="0" err="1"/>
              <a:t>evolution</a:t>
            </a:r>
            <a:r>
              <a:rPr lang="fr-FR" dirty="0"/>
              <a:t> a été favorable au bout de 3 mois d’antibiothérapie avec à la biologie des leucocytes à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4.700 G/L et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CRP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5,8 mg/L.</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 patient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alors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beneficié</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 la mise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place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d’une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PTH double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mobilité</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cime</a:t>
            </a:r>
            <a:r>
              <a:rPr lang="fr-FR" kern="100" dirty="0">
                <a:latin typeface="Calibri" panose="020F0502020204030204" pitchFamily="34" charset="0"/>
                <a:ea typeface="Calibri" panose="020F0502020204030204" pitchFamily="34" charset="0"/>
                <a:cs typeface="Times New Roman" panose="02020603050405020304" pitchFamily="18" charset="0"/>
              </a:rPr>
              <a:t>ntée</a:t>
            </a:r>
            <a:r>
              <a:rPr lang="en-US" kern="100" dirty="0">
                <a:latin typeface="Calibri" panose="020F0502020204030204" pitchFamily="34" charset="0"/>
                <a:ea typeface="Calibri" panose="020F0502020204030204" pitchFamily="34" charset="0"/>
                <a:cs typeface="Times New Roman" panose="02020603050405020304" pitchFamily="18" charset="0"/>
              </a:rPr>
              <a:t> avec armature </a:t>
            </a:r>
            <a:r>
              <a:rPr lang="en-US" kern="100" dirty="0" err="1">
                <a:latin typeface="Calibri" panose="020F0502020204030204" pitchFamily="34" charset="0"/>
                <a:ea typeface="Calibri" panose="020F0502020204030204" pitchFamily="34" charset="0"/>
                <a:cs typeface="Times New Roman" panose="02020603050405020304" pitchFamily="18" charset="0"/>
              </a:rPr>
              <a:t>cotyloidienne</a:t>
            </a:r>
            <a:r>
              <a:rPr lang="en-US" kern="100" dirty="0">
                <a:latin typeface="Calibri" panose="020F0502020204030204" pitchFamily="34" charset="0"/>
                <a:ea typeface="Calibri" panose="020F0502020204030204" pitchFamily="34" charset="0"/>
                <a:cs typeface="Times New Roman" panose="02020603050405020304" pitchFamily="18" charset="0"/>
              </a:rPr>
              <a:t>.</a:t>
            </a:r>
          </a:p>
          <a:p>
            <a:r>
              <a:rPr lang="fr-FR" dirty="0"/>
              <a:t>L’</a:t>
            </a:r>
            <a:r>
              <a:rPr lang="fr-FR" dirty="0" err="1"/>
              <a:t>evolution</a:t>
            </a:r>
            <a:r>
              <a:rPr lang="fr-FR" dirty="0"/>
              <a:t> à un mois était favorable avec régression du lymphœdème mais le patient est décédé brutalement 3 jours après son contrôle sans qu’aucune cause </a:t>
            </a:r>
          </a:p>
          <a:p>
            <a:r>
              <a:rPr lang="fr-FR" dirty="0"/>
              <a:t>n’est pu être retenu.</a:t>
            </a:r>
            <a:endParaRPr lang="fr-FR" dirty="0">
              <a:effectLst/>
            </a:endParaRPr>
          </a:p>
          <a:p>
            <a:endParaRPr lang="fr-FR" dirty="0"/>
          </a:p>
        </p:txBody>
      </p:sp>
      <p:pic>
        <p:nvPicPr>
          <p:cNvPr id="11" name="Image 10" descr="Une image contenant film radiographique, Imagerie médicale, radiologie, radiographie&#10;&#10;Description générée automatiquement">
            <a:extLst>
              <a:ext uri="{FF2B5EF4-FFF2-40B4-BE49-F238E27FC236}">
                <a16:creationId xmlns:a16="http://schemas.microsoft.com/office/drawing/2014/main" id="{AC673EE9-87F7-8DE1-A9E0-33DF03A2DED8}"/>
              </a:ext>
            </a:extLst>
          </p:cNvPr>
          <p:cNvPicPr>
            <a:picLocks noChangeAspect="1"/>
          </p:cNvPicPr>
          <p:nvPr/>
        </p:nvPicPr>
        <p:blipFill>
          <a:blip r:embed="rId3"/>
          <a:stretch>
            <a:fillRect/>
          </a:stretch>
        </p:blipFill>
        <p:spPr>
          <a:xfrm>
            <a:off x="3116557" y="5266003"/>
            <a:ext cx="1535069" cy="1541615"/>
          </a:xfrm>
          <a:prstGeom prst="rect">
            <a:avLst/>
          </a:prstGeom>
        </p:spPr>
      </p:pic>
      <p:pic>
        <p:nvPicPr>
          <p:cNvPr id="12" name="Image 11" descr="Une image contenant film radiographique, Imagerie médicale, Rayon X, radiographie&#10;&#10;Description générée automatiquement">
            <a:extLst>
              <a:ext uri="{FF2B5EF4-FFF2-40B4-BE49-F238E27FC236}">
                <a16:creationId xmlns:a16="http://schemas.microsoft.com/office/drawing/2014/main" id="{F92AD70E-3D28-FE92-AC5A-F00096695492}"/>
              </a:ext>
            </a:extLst>
          </p:cNvPr>
          <p:cNvPicPr>
            <a:picLocks noChangeAspect="1"/>
          </p:cNvPicPr>
          <p:nvPr/>
        </p:nvPicPr>
        <p:blipFill>
          <a:blip r:embed="rId4"/>
          <a:stretch>
            <a:fillRect/>
          </a:stretch>
        </p:blipFill>
        <p:spPr>
          <a:xfrm>
            <a:off x="5669482" y="5244378"/>
            <a:ext cx="1100825" cy="1595003"/>
          </a:xfrm>
          <a:prstGeom prst="rect">
            <a:avLst/>
          </a:prstGeom>
        </p:spPr>
      </p:pic>
      <p:sp>
        <p:nvSpPr>
          <p:cNvPr id="13" name="ZoneTexte 12">
            <a:extLst>
              <a:ext uri="{FF2B5EF4-FFF2-40B4-BE49-F238E27FC236}">
                <a16:creationId xmlns:a16="http://schemas.microsoft.com/office/drawing/2014/main" id="{0BE22D6F-4FBF-55B8-6A0B-5B6AD42B376E}"/>
              </a:ext>
            </a:extLst>
          </p:cNvPr>
          <p:cNvSpPr txBox="1"/>
          <p:nvPr/>
        </p:nvSpPr>
        <p:spPr>
          <a:xfrm>
            <a:off x="7065580" y="5510011"/>
            <a:ext cx="4542761" cy="1723549"/>
          </a:xfrm>
          <a:prstGeom prst="rect">
            <a:avLst/>
          </a:prstGeom>
          <a:noFill/>
        </p:spPr>
        <p:txBody>
          <a:bodyPr wrap="square" rtlCol="0">
            <a:spAutoFit/>
          </a:bodyPr>
          <a:lstStyle/>
          <a:p>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PTH double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mobilité</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b="1" kern="100" dirty="0">
                <a:effectLst/>
                <a:latin typeface="Calibri" panose="020F0502020204030204" pitchFamily="34" charset="0"/>
                <a:ea typeface="Calibri" panose="020F0502020204030204" pitchFamily="34" charset="0"/>
                <a:cs typeface="Times New Roman" panose="02020603050405020304" pitchFamily="18" charset="0"/>
              </a:rPr>
              <a:t>cime</a:t>
            </a:r>
            <a:r>
              <a:rPr lang="fr-FR" sz="1400" b="1" kern="100" dirty="0">
                <a:latin typeface="Calibri" panose="020F0502020204030204" pitchFamily="34" charset="0"/>
                <a:ea typeface="Calibri" panose="020F0502020204030204" pitchFamily="34" charset="0"/>
                <a:cs typeface="Times New Roman" panose="02020603050405020304" pitchFamily="18" charset="0"/>
              </a:rPr>
              <a:t>ntée</a:t>
            </a:r>
            <a:r>
              <a:rPr lang="en-US" sz="1400" b="1" kern="100" dirty="0">
                <a:latin typeface="Calibri" panose="020F0502020204030204" pitchFamily="34" charset="0"/>
                <a:ea typeface="Calibri" panose="020F0502020204030204" pitchFamily="34" charset="0"/>
                <a:cs typeface="Times New Roman" panose="02020603050405020304" pitchFamily="18" charset="0"/>
              </a:rPr>
              <a:t>: armature </a:t>
            </a:r>
            <a:r>
              <a:rPr lang="en-US" sz="1400" b="1" kern="100" dirty="0" err="1">
                <a:latin typeface="Calibri" panose="020F0502020204030204" pitchFamily="34" charset="0"/>
                <a:ea typeface="Calibri" panose="020F0502020204030204" pitchFamily="34" charset="0"/>
                <a:cs typeface="Times New Roman" panose="02020603050405020304" pitchFamily="18" charset="0"/>
              </a:rPr>
              <a:t>cotyloidienne</a:t>
            </a:r>
            <a:r>
              <a:rPr lang="en-US" sz="1400" b="1" kern="100" dirty="0">
                <a:latin typeface="Calibri" panose="020F0502020204030204" pitchFamily="34" charset="0"/>
                <a:ea typeface="Calibri" panose="020F0502020204030204" pitchFamily="34" charset="0"/>
                <a:cs typeface="Times New Roman" panose="02020603050405020304" pitchFamily="18" charset="0"/>
              </a:rPr>
              <a:t> taille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59 smith and nephew- cotyle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cimenté</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taille 53 double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mobilité</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CAPITOLE VEODIS tete avec 28mm et cupule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polyethylene -Tige femoral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cimentée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veodis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stemsys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taille 12.</a:t>
            </a:r>
            <a:r>
              <a:rPr lang="fr-FR" sz="1400" b="1" dirty="0">
                <a:effectLst/>
              </a:rPr>
              <a:t> </a:t>
            </a:r>
          </a:p>
          <a:p>
            <a:endParaRPr lang="fr-FR" sz="1800" kern="1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2825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21F266-1D8B-5C6A-43B9-FE400A2BD459}"/>
              </a:ext>
            </a:extLst>
          </p:cNvPr>
          <p:cNvSpPr txBox="1"/>
          <p:nvPr/>
        </p:nvSpPr>
        <p:spPr>
          <a:xfrm>
            <a:off x="0" y="96253"/>
            <a:ext cx="12192000" cy="10341293"/>
          </a:xfrm>
          <a:prstGeom prst="rect">
            <a:avLst/>
          </a:prstGeom>
          <a:noFill/>
        </p:spPr>
        <p:txBody>
          <a:bodyPr wrap="square" rtlCol="0">
            <a:spAutoFit/>
          </a:bodyPr>
          <a:lstStyle/>
          <a:p>
            <a:r>
              <a:rPr lang="fr-FR" b="1" dirty="0"/>
              <a:t>DISCUSSION: </a:t>
            </a:r>
          </a:p>
          <a:p>
            <a:endParaRPr lang="fr-FR" dirty="0"/>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L’ARMD est à l’origine de 0,6% des échecs d’arthroplastie de hanche (1) avec une incidence de </a:t>
            </a:r>
            <a:r>
              <a:rPr lang="fr-FR" sz="1800" kern="100" dirty="0">
                <a:effectLst/>
                <a:latin typeface="Calibri" panose="020F0502020204030204" pitchFamily="34" charset="0"/>
                <a:ea typeface="Calibri" panose="020F0502020204030204" pitchFamily="34" charset="0"/>
                <a:cs typeface="Calibri" panose="020F0502020204030204" pitchFamily="34" charset="0"/>
              </a:rPr>
              <a:t>6,5% pour les prothèses MOM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(2)</a:t>
            </a:r>
            <a:r>
              <a:rPr lang="fr-FR" sz="1800" kern="100" dirty="0">
                <a:effectLst/>
                <a:latin typeface="Calibri" panose="020F0502020204030204" pitchFamily="34" charset="0"/>
                <a:ea typeface="Calibri" panose="020F0502020204030204" pitchFamily="34" charset="0"/>
                <a:cs typeface="Calibri" panose="020F0502020204030204" pitchFamily="34"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100" dirty="0">
                <a:latin typeface="Calibri" panose="020F0502020204030204" pitchFamily="34" charset="0"/>
                <a:ea typeface="Calibri" panose="020F0502020204030204" pitchFamily="34" charset="0"/>
                <a:cs typeface="Times New Roman" panose="02020603050405020304" pitchFamily="18" charset="0"/>
              </a:rPr>
              <a:t>Elle </a:t>
            </a:r>
            <a:r>
              <a:rPr lang="fr-FR" kern="100" dirty="0">
                <a:latin typeface="Calibri" panose="020F0502020204030204" pitchFamily="34" charset="0"/>
                <a:ea typeface="Calibri" panose="020F0502020204030204" pitchFamily="34" charset="0"/>
                <a:cs typeface="Calibri" panose="020F0502020204030204" pitchFamily="34" charset="0"/>
              </a:rPr>
              <a:t>constitue la cause la plus fréquente d’échec des prothèses MOM (4).</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kern="100" dirty="0">
              <a:latin typeface="Calibri" panose="020F0502020204030204" pitchFamily="34" charset="0"/>
              <a:ea typeface="Calibri" panose="020F0502020204030204" pitchFamily="34" charset="0"/>
              <a:cs typeface="Times New Roman" panose="02020603050405020304" pitchFamily="18" charset="0"/>
            </a:endParaRPr>
          </a:p>
          <a:p>
            <a:r>
              <a:rPr lang="fr-FR" kern="100" dirty="0">
                <a:latin typeface="Calibri" panose="020F0502020204030204" pitchFamily="34" charset="0"/>
                <a:ea typeface="Calibri" panose="020F0502020204030204" pitchFamily="34" charset="0"/>
                <a:cs typeface="Times New Roman" panose="02020603050405020304" pitchFamily="18" charset="0"/>
              </a:rPr>
              <a:t>Le taux de révision est plus important pour les prothèses MOM par rapport aux autres couples de frottements (5) (6) (7).</a:t>
            </a:r>
          </a:p>
          <a:p>
            <a:endParaRPr lang="fr-FR" kern="100" dirty="0">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rPr>
              <a:t>Il a été rapporté que les patients porteurs de prothèses </a:t>
            </a:r>
            <a:r>
              <a:rPr lang="fr-FR" dirty="0">
                <a:latin typeface="Calibri" panose="020F0502020204030204" pitchFamily="34" charset="0"/>
                <a:ea typeface="Times New Roman" panose="02020603050405020304" pitchFamily="18" charset="0"/>
              </a:rPr>
              <a:t>MOM </a:t>
            </a:r>
            <a:r>
              <a:rPr lang="fr-FR" sz="1800" dirty="0">
                <a:effectLst/>
                <a:latin typeface="Calibri" panose="020F0502020204030204" pitchFamily="34" charset="0"/>
                <a:ea typeface="Times New Roman" panose="02020603050405020304" pitchFamily="18" charset="0"/>
              </a:rPr>
              <a:t>présentaient plus d’infections sur prothèses que ceux qui portaient des prothèses articulaires avec d’autres couples de frottements (3,8) avec un taux de révision pour infection qui peut aller jusqu’à 36,9% (3).</a:t>
            </a: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rPr>
              <a:t>Cette susceptibilité aux infections serait due au fait que les débris largués entraineraient une </a:t>
            </a:r>
            <a:r>
              <a:rPr lang="fr-FR" sz="1800" dirty="0" err="1">
                <a:effectLst/>
                <a:latin typeface="Calibri" panose="020F0502020204030204" pitchFamily="34" charset="0"/>
                <a:ea typeface="Times New Roman" panose="02020603050405020304" pitchFamily="18" charset="0"/>
              </a:rPr>
              <a:t>reaction</a:t>
            </a:r>
            <a:r>
              <a:rPr lang="fr-FR" sz="1800" dirty="0">
                <a:effectLst/>
                <a:latin typeface="Calibri" panose="020F0502020204030204" pitchFamily="34" charset="0"/>
                <a:ea typeface="Times New Roman" panose="02020603050405020304" pitchFamily="18" charset="0"/>
              </a:rPr>
              <a:t> inflammatoire locale chronique et un </a:t>
            </a:r>
            <a:r>
              <a:rPr lang="fr-FR" sz="1800" dirty="0" err="1">
                <a:effectLst/>
                <a:latin typeface="Calibri" panose="020F0502020204030204" pitchFamily="34" charset="0"/>
                <a:ea typeface="Times New Roman" panose="02020603050405020304" pitchFamily="18" charset="0"/>
              </a:rPr>
              <a:t>deficit</a:t>
            </a:r>
            <a:r>
              <a:rPr lang="fr-FR" sz="1800" dirty="0">
                <a:effectLst/>
                <a:latin typeface="Calibri" panose="020F0502020204030204" pitchFamily="34" charset="0"/>
                <a:ea typeface="Times New Roman" panose="02020603050405020304" pitchFamily="18" charset="0"/>
              </a:rPr>
              <a:t> immunitaire local rendant cette zone aux moyens défenses immunitaires compromises plus susceptible aux infections (9).</a:t>
            </a:r>
            <a:r>
              <a:rPr lang="fr-FR" dirty="0">
                <a:latin typeface="Calibri" panose="020F0502020204030204" pitchFamily="34" charset="0"/>
                <a:ea typeface="Times New Roman" panose="02020603050405020304" pitchFamily="18" charset="0"/>
              </a:rPr>
              <a:t> De plus </a:t>
            </a:r>
            <a:r>
              <a:rPr lang="fr-FR" sz="1800" dirty="0">
                <a:effectLst/>
                <a:latin typeface="Calibri" panose="020F0502020204030204" pitchFamily="34" charset="0"/>
                <a:ea typeface="Times New Roman" panose="02020603050405020304" pitchFamily="18" charset="0"/>
              </a:rPr>
              <a:t>les particules de chrome et de cobalt ne sont pas toxique pour les bactéries, au contraire In Vitro, ils accéléraient la croissance bactérienne (10).</a:t>
            </a:r>
          </a:p>
          <a:p>
            <a:endParaRPr lang="fr-FR" dirty="0">
              <a:latin typeface="Calibri" panose="020F0502020204030204" pitchFamily="34" charset="0"/>
              <a:ea typeface="Times New Roman" panose="02020603050405020304" pitchFamily="18" charset="0"/>
            </a:endParaRPr>
          </a:p>
          <a:p>
            <a:r>
              <a:rPr lang="fr-FR" dirty="0"/>
              <a:t>Nous avons trouvé dans la littérature un seul cas </a:t>
            </a:r>
            <a:r>
              <a:rPr lang="fr-FR" sz="1800" dirty="0">
                <a:effectLst/>
                <a:latin typeface="Calibri" panose="020F0502020204030204" pitchFamily="34" charset="0"/>
                <a:ea typeface="Calibri" panose="020F0502020204030204" pitchFamily="34" charset="0"/>
              </a:rPr>
              <a:t>de lymphœdème du membre inferieur droit secondaire à une formation kystique comprimant la veine fémorale, cette formation elle-même due aux débris de polyéthylène</a:t>
            </a:r>
            <a:r>
              <a:rPr lang="fr-FR" dirty="0">
                <a:effectLst/>
              </a:rPr>
              <a:t> (11).</a:t>
            </a:r>
          </a:p>
          <a:p>
            <a:endParaRPr lang="fr-FR" dirty="0"/>
          </a:p>
          <a:p>
            <a:r>
              <a:rPr lang="fr-FR" dirty="0"/>
              <a:t>La société française de chirurgie orthopédique (SOFCOT) a émis les modalités de surveillance des prothèses </a:t>
            </a:r>
            <a:r>
              <a:rPr lang="fr-FR" dirty="0" err="1"/>
              <a:t>MoM</a:t>
            </a:r>
            <a:r>
              <a:rPr lang="fr-FR" dirty="0"/>
              <a:t> à grosse tête (&gt;36mm) (les prothèses à petite tête bénéficiant d’un suivi conventionnel) (12), il en sort que: </a:t>
            </a:r>
            <a:r>
              <a:rPr lang="fr-FR" sz="1800" dirty="0">
                <a:effectLst/>
                <a:latin typeface="Calibri" panose="020F0502020204030204" pitchFamily="34" charset="0"/>
                <a:ea typeface="Times New Roman" panose="02020603050405020304" pitchFamily="18" charset="0"/>
              </a:rPr>
              <a:t>Pour les prothèses totales de hanche </a:t>
            </a:r>
            <a:r>
              <a:rPr lang="fr-FR" sz="1800" dirty="0" err="1">
                <a:effectLst/>
                <a:latin typeface="Calibri" panose="020F0502020204030204" pitchFamily="34" charset="0"/>
                <a:ea typeface="Times New Roman" panose="02020603050405020304" pitchFamily="18" charset="0"/>
              </a:rPr>
              <a:t>MoM</a:t>
            </a:r>
            <a:r>
              <a:rPr lang="fr-FR" sz="1800" dirty="0">
                <a:effectLst/>
                <a:latin typeface="Calibri" panose="020F0502020204030204" pitchFamily="34" charset="0"/>
                <a:ea typeface="Times New Roman" panose="02020603050405020304" pitchFamily="18" charset="0"/>
              </a:rPr>
              <a:t> à grosse tête, une surveillance annuelle clinique et radiographique est obligatoire, durant toute la durée de vie du dispositif avec obligation de reconvoquer les patients. Un dosage unique ponctuel de la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peut être proposé à la troisième année après la période de rodage de l’implant, ce dosage est renouvelé́ tous les trois ans. </a:t>
            </a:r>
            <a:endParaRPr lang="fr-FR" sz="1800" dirty="0">
              <a:effectLst/>
              <a:latin typeface="Times New Roman" panose="02020603050405020304" pitchFamily="18" charset="0"/>
              <a:ea typeface="Times New Roman" panose="02020603050405020304" pitchFamily="18" charset="0"/>
            </a:endParaRPr>
          </a:p>
          <a:p>
            <a:endParaRPr lang="fr-FR" dirty="0"/>
          </a:p>
          <a:p>
            <a:endParaRPr lang="fr-FR" sz="1800" dirty="0">
              <a:effectLst/>
              <a:latin typeface="Times New Roman" panose="02020603050405020304" pitchFamily="18" charset="0"/>
              <a:ea typeface="Times New Roman" panose="02020603050405020304" pitchFamily="18" charset="0"/>
            </a:endParaRP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p>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Times New Roman" panose="02020603050405020304" pitchFamily="18" charset="0"/>
            </a:endParaRPr>
          </a:p>
          <a:p>
            <a:endParaRPr lang="fr-FR" dirty="0">
              <a:latin typeface="Calibri" panose="020F0502020204030204" pitchFamily="34" charset="0"/>
              <a:ea typeface="Times New Roman" panose="02020603050405020304" pitchFamily="18" charset="0"/>
            </a:endParaRPr>
          </a:p>
          <a:p>
            <a:endParaRPr lang="fr-FR" sz="1800" dirty="0">
              <a:effectLst/>
              <a:latin typeface="Times New Roman" panose="02020603050405020304" pitchFamily="18" charset="0"/>
              <a:ea typeface="Times New Roman" panose="02020603050405020304" pitchFamily="18" charset="0"/>
            </a:endParaRPr>
          </a:p>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1582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C4B218-E8EA-348D-5CC7-A0E5C7EEEBF9}"/>
              </a:ext>
            </a:extLst>
          </p:cNvPr>
          <p:cNvSpPr txBox="1"/>
          <p:nvPr/>
        </p:nvSpPr>
        <p:spPr>
          <a:xfrm>
            <a:off x="233916" y="191386"/>
            <a:ext cx="11958084" cy="646331"/>
          </a:xfrm>
          <a:prstGeom prst="rect">
            <a:avLst/>
          </a:prstGeom>
          <a:noFill/>
        </p:spPr>
        <p:txBody>
          <a:bodyPr wrap="square" rtlCol="0">
            <a:spAutoFit/>
          </a:bodyPr>
          <a:lstStyle/>
          <a:p>
            <a:pPr algn="ctr"/>
            <a:r>
              <a:rPr lang="fr-FR" b="1" i="1" dirty="0"/>
              <a:t>PROTOCOLE DE SURVEILLANCE D’UN PATIENT PORTEUR D’UNE PROTHÉSE ARTICULAIRE À COUPLE DE FROTTEMENT MÉTAL-MÉTAL (SOFCOT-ANSM)</a:t>
            </a:r>
          </a:p>
        </p:txBody>
      </p:sp>
      <p:cxnSp>
        <p:nvCxnSpPr>
          <p:cNvPr id="4" name="Connecteur droit avec flèche 3">
            <a:extLst>
              <a:ext uri="{FF2B5EF4-FFF2-40B4-BE49-F238E27FC236}">
                <a16:creationId xmlns:a16="http://schemas.microsoft.com/office/drawing/2014/main" id="{6BC39838-4E8F-C85E-A915-1D29E2292156}"/>
              </a:ext>
            </a:extLst>
          </p:cNvPr>
          <p:cNvCxnSpPr>
            <a:cxnSpLocks/>
          </p:cNvCxnSpPr>
          <p:nvPr/>
        </p:nvCxnSpPr>
        <p:spPr>
          <a:xfrm>
            <a:off x="6255490" y="1050572"/>
            <a:ext cx="0" cy="56558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764A87F-6EA3-619D-2493-BB937B346ED1}"/>
              </a:ext>
            </a:extLst>
          </p:cNvPr>
          <p:cNvSpPr txBox="1"/>
          <p:nvPr/>
        </p:nvSpPr>
        <p:spPr>
          <a:xfrm>
            <a:off x="4770474" y="1636146"/>
            <a:ext cx="3083442" cy="369332"/>
          </a:xfrm>
          <a:prstGeom prst="rect">
            <a:avLst/>
          </a:prstGeom>
          <a:noFill/>
        </p:spPr>
        <p:txBody>
          <a:bodyPr wrap="square" rtlCol="0">
            <a:spAutoFit/>
          </a:bodyPr>
          <a:lstStyle/>
          <a:p>
            <a:r>
              <a:rPr lang="fr-FR" dirty="0"/>
              <a:t>PATIENT </a:t>
            </a:r>
            <a:r>
              <a:rPr lang="fr-FR" b="1" i="1" u="sng" dirty="0"/>
              <a:t>ASYMPTOMATIQUE</a:t>
            </a:r>
          </a:p>
        </p:txBody>
      </p:sp>
      <p:cxnSp>
        <p:nvCxnSpPr>
          <p:cNvPr id="13" name="Connecteur droit avec flèche 12">
            <a:extLst>
              <a:ext uri="{FF2B5EF4-FFF2-40B4-BE49-F238E27FC236}">
                <a16:creationId xmlns:a16="http://schemas.microsoft.com/office/drawing/2014/main" id="{06E1C927-B49D-E4FD-BE5F-9F4CAD26CBBF}"/>
              </a:ext>
            </a:extLst>
          </p:cNvPr>
          <p:cNvCxnSpPr>
            <a:cxnSpLocks/>
          </p:cNvCxnSpPr>
          <p:nvPr/>
        </p:nvCxnSpPr>
        <p:spPr>
          <a:xfrm flipH="1">
            <a:off x="956930" y="2051248"/>
            <a:ext cx="4274293" cy="120231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3D258AF-690F-59BE-17DF-0178DEEE661C}"/>
              </a:ext>
            </a:extLst>
          </p:cNvPr>
          <p:cNvCxnSpPr>
            <a:cxnSpLocks/>
            <a:endCxn id="24" idx="0"/>
          </p:cNvCxnSpPr>
          <p:nvPr/>
        </p:nvCxnSpPr>
        <p:spPr>
          <a:xfrm flipH="1">
            <a:off x="3455582" y="2064442"/>
            <a:ext cx="2324972" cy="101048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41F4F41-6F5C-9FCC-E5AB-3F8498488305}"/>
              </a:ext>
            </a:extLst>
          </p:cNvPr>
          <p:cNvCxnSpPr>
            <a:cxnSpLocks/>
          </p:cNvCxnSpPr>
          <p:nvPr/>
        </p:nvCxnSpPr>
        <p:spPr>
          <a:xfrm>
            <a:off x="6230679" y="2083428"/>
            <a:ext cx="0" cy="114892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F0C545F3-498F-C0C0-2349-4A053CBB8A09}"/>
              </a:ext>
            </a:extLst>
          </p:cNvPr>
          <p:cNvSpPr txBox="1"/>
          <p:nvPr/>
        </p:nvSpPr>
        <p:spPr>
          <a:xfrm>
            <a:off x="361529" y="3281272"/>
            <a:ext cx="1297172" cy="646331"/>
          </a:xfrm>
          <a:prstGeom prst="rect">
            <a:avLst/>
          </a:prstGeom>
          <a:noFill/>
        </p:spPr>
        <p:txBody>
          <a:bodyPr wrap="square" rtlCol="0">
            <a:spAutoFit/>
          </a:bodyPr>
          <a:lstStyle/>
          <a:p>
            <a:r>
              <a:rPr lang="fr-FR" dirty="0" err="1"/>
              <a:t>Cobaltémie</a:t>
            </a:r>
            <a:r>
              <a:rPr lang="fr-FR" dirty="0"/>
              <a:t>&lt; </a:t>
            </a:r>
            <a:r>
              <a:rPr lang="fr-FR" dirty="0">
                <a:latin typeface="Calibri" panose="020F0502020204030204" pitchFamily="34" charset="0"/>
              </a:rPr>
              <a:t>5</a:t>
            </a:r>
            <a:r>
              <a:rPr lang="fr-FR" sz="1800" dirty="0">
                <a:effectLst/>
                <a:latin typeface="Calibri" panose="020F0502020204030204" pitchFamily="34" charset="0"/>
                <a:ea typeface="Times New Roman" panose="02020603050405020304" pitchFamily="18" charset="0"/>
              </a:rPr>
              <a:t> μg </a:t>
            </a:r>
            <a:endParaRPr lang="fr-FR" dirty="0"/>
          </a:p>
        </p:txBody>
      </p:sp>
      <p:cxnSp>
        <p:nvCxnSpPr>
          <p:cNvPr id="21" name="Connecteur droit avec flèche 20">
            <a:extLst>
              <a:ext uri="{FF2B5EF4-FFF2-40B4-BE49-F238E27FC236}">
                <a16:creationId xmlns:a16="http://schemas.microsoft.com/office/drawing/2014/main" id="{238550B1-60B5-05B3-8811-1BB91D0AF8E6}"/>
              </a:ext>
            </a:extLst>
          </p:cNvPr>
          <p:cNvCxnSpPr>
            <a:cxnSpLocks/>
          </p:cNvCxnSpPr>
          <p:nvPr/>
        </p:nvCxnSpPr>
        <p:spPr>
          <a:xfrm flipH="1">
            <a:off x="866583" y="3955312"/>
            <a:ext cx="10633" cy="115588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3C6F52DC-92F4-7483-682C-AF366651C8E3}"/>
              </a:ext>
            </a:extLst>
          </p:cNvPr>
          <p:cNvSpPr txBox="1"/>
          <p:nvPr/>
        </p:nvSpPr>
        <p:spPr>
          <a:xfrm>
            <a:off x="217997" y="5217516"/>
            <a:ext cx="1297172" cy="369332"/>
          </a:xfrm>
          <a:prstGeom prst="rect">
            <a:avLst/>
          </a:prstGeom>
          <a:noFill/>
        </p:spPr>
        <p:txBody>
          <a:bodyPr wrap="square" rtlCol="0">
            <a:spAutoFit/>
          </a:bodyPr>
          <a:lstStyle/>
          <a:p>
            <a:pPr algn="ctr"/>
            <a:r>
              <a:rPr lang="fr-FR" b="1" dirty="0">
                <a:solidFill>
                  <a:srgbClr val="FF0000"/>
                </a:solidFill>
              </a:rPr>
              <a:t>OK</a:t>
            </a:r>
          </a:p>
        </p:txBody>
      </p:sp>
      <p:sp>
        <p:nvSpPr>
          <p:cNvPr id="24" name="ZoneTexte 23">
            <a:extLst>
              <a:ext uri="{FF2B5EF4-FFF2-40B4-BE49-F238E27FC236}">
                <a16:creationId xmlns:a16="http://schemas.microsoft.com/office/drawing/2014/main" id="{6A392C2D-9E86-051B-39AF-2F1045B0E28F}"/>
              </a:ext>
            </a:extLst>
          </p:cNvPr>
          <p:cNvSpPr txBox="1"/>
          <p:nvPr/>
        </p:nvSpPr>
        <p:spPr>
          <a:xfrm>
            <a:off x="2211582" y="3074926"/>
            <a:ext cx="2488000" cy="646331"/>
          </a:xfrm>
          <a:prstGeom prst="rect">
            <a:avLst/>
          </a:prstGeom>
          <a:noFill/>
        </p:spPr>
        <p:txBody>
          <a:bodyPr wrap="square" rtlCol="0">
            <a:spAutoFit/>
          </a:bodyPr>
          <a:lstStyle/>
          <a:p>
            <a:r>
              <a:rPr lang="fr-FR" dirty="0">
                <a:latin typeface="Calibri" panose="020F0502020204030204" pitchFamily="34" charset="0"/>
              </a:rPr>
              <a:t>5</a:t>
            </a:r>
            <a:r>
              <a:rPr lang="fr-FR" sz="1800" dirty="0">
                <a:effectLst/>
                <a:latin typeface="Calibri" panose="020F0502020204030204" pitchFamily="34" charset="0"/>
                <a:ea typeface="Times New Roman" panose="02020603050405020304" pitchFamily="18" charset="0"/>
              </a:rPr>
              <a:t> μg </a:t>
            </a:r>
            <a:r>
              <a:rPr lang="fr-FR" dirty="0"/>
              <a:t>≤</a:t>
            </a:r>
            <a:r>
              <a:rPr lang="fr-FR" dirty="0" err="1"/>
              <a:t>Cobaltémie</a:t>
            </a:r>
            <a:r>
              <a:rPr lang="fr-FR" dirty="0"/>
              <a:t>&lt; </a:t>
            </a:r>
            <a:r>
              <a:rPr lang="fr-FR" dirty="0">
                <a:latin typeface="Calibri" panose="020F0502020204030204" pitchFamily="34" charset="0"/>
              </a:rPr>
              <a:t>7</a:t>
            </a:r>
            <a:r>
              <a:rPr lang="fr-FR" sz="1800" dirty="0">
                <a:effectLst/>
                <a:latin typeface="Calibri" panose="020F0502020204030204" pitchFamily="34" charset="0"/>
                <a:ea typeface="Times New Roman" panose="02020603050405020304" pitchFamily="18" charset="0"/>
              </a:rPr>
              <a:t> μg </a:t>
            </a:r>
            <a:endParaRPr lang="fr-FR" dirty="0"/>
          </a:p>
          <a:p>
            <a:endParaRPr lang="fr-FR" dirty="0"/>
          </a:p>
        </p:txBody>
      </p:sp>
      <p:cxnSp>
        <p:nvCxnSpPr>
          <p:cNvPr id="26" name="Connecteur droit avec flèche 25">
            <a:extLst>
              <a:ext uri="{FF2B5EF4-FFF2-40B4-BE49-F238E27FC236}">
                <a16:creationId xmlns:a16="http://schemas.microsoft.com/office/drawing/2014/main" id="{6CCA2078-2318-0BBB-DB56-D23DC5C7B7D3}"/>
              </a:ext>
            </a:extLst>
          </p:cNvPr>
          <p:cNvCxnSpPr>
            <a:cxnSpLocks/>
          </p:cNvCxnSpPr>
          <p:nvPr/>
        </p:nvCxnSpPr>
        <p:spPr>
          <a:xfrm>
            <a:off x="3370521" y="3482407"/>
            <a:ext cx="0" cy="60300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43B964E-97A6-15DB-BA99-D7981B12CB80}"/>
              </a:ext>
            </a:extLst>
          </p:cNvPr>
          <p:cNvSpPr txBox="1"/>
          <p:nvPr/>
        </p:nvSpPr>
        <p:spPr>
          <a:xfrm>
            <a:off x="1878991" y="4085411"/>
            <a:ext cx="3352232" cy="2585323"/>
          </a:xfrm>
          <a:prstGeom prst="rect">
            <a:avLst/>
          </a:prstGeom>
          <a:noFill/>
        </p:spPr>
        <p:txBody>
          <a:bodyPr wrap="square" rtlCol="0">
            <a:spAutoFit/>
          </a:bodyPr>
          <a:lstStyle/>
          <a:p>
            <a:r>
              <a:rPr lang="fr-FR" dirty="0">
                <a:latin typeface="Calibri" panose="020F0502020204030204" pitchFamily="34" charset="0"/>
                <a:ea typeface="Times New Roman" panose="02020603050405020304" pitchFamily="18" charset="0"/>
              </a:rPr>
              <a:t>N</a:t>
            </a:r>
            <a:r>
              <a:rPr lang="fr-FR" sz="1800" dirty="0">
                <a:effectLst/>
                <a:latin typeface="Calibri" panose="020F0502020204030204" pitchFamily="34" charset="0"/>
                <a:ea typeface="Times New Roman" panose="02020603050405020304" pitchFamily="18" charset="0"/>
              </a:rPr>
              <a:t>ouveau </a:t>
            </a:r>
            <a:r>
              <a:rPr lang="fr-FR" sz="1800" b="1" dirty="0">
                <a:solidFill>
                  <a:srgbClr val="FF0000"/>
                </a:solidFill>
                <a:effectLst/>
                <a:latin typeface="Calibri" panose="020F0502020204030204" pitchFamily="34" charset="0"/>
                <a:ea typeface="Times New Roman" panose="02020603050405020304" pitchFamily="18" charset="0"/>
              </a:rPr>
              <a:t>bilan biologique et paraclinique à 6 mois</a:t>
            </a:r>
            <a:r>
              <a:rPr lang="fr-FR" sz="1800" dirty="0">
                <a:effectLst/>
                <a:latin typeface="Calibri" panose="020F0502020204030204" pitchFamily="34" charset="0"/>
                <a:ea typeface="Times New Roman" panose="02020603050405020304" pitchFamily="18" charset="0"/>
              </a:rPr>
              <a:t>:</a:t>
            </a:r>
          </a:p>
          <a:p>
            <a:r>
              <a:rPr lang="fr-FR" sz="1800" dirty="0">
                <a:effectLst/>
                <a:latin typeface="Calibri" panose="020F0502020204030204" pitchFamily="34" charset="0"/>
                <a:ea typeface="Times New Roman" panose="02020603050405020304" pitchFamily="18" charset="0"/>
              </a:rPr>
              <a:t>Si les examens </a:t>
            </a:r>
            <a:r>
              <a:rPr lang="fr-FR" sz="1800" dirty="0" err="1">
                <a:effectLst/>
                <a:latin typeface="Calibri" panose="020F0502020204030204" pitchFamily="34" charset="0"/>
                <a:ea typeface="Times New Roman" panose="02020603050405020304" pitchFamily="18" charset="0"/>
              </a:rPr>
              <a:t>complementaires</a:t>
            </a:r>
            <a:r>
              <a:rPr lang="fr-FR" sz="1800" dirty="0">
                <a:effectLst/>
                <a:latin typeface="Calibri" panose="020F0502020204030204" pitchFamily="34" charset="0"/>
                <a:ea typeface="Times New Roman" panose="02020603050405020304" pitchFamily="18" charset="0"/>
              </a:rPr>
              <a:t> ★(échographie, CT Scanner, MARS I.R.M.): restent normaux et la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stable, </a:t>
            </a:r>
            <a:r>
              <a:rPr lang="fr-FR" sz="1800" b="1" dirty="0">
                <a:solidFill>
                  <a:srgbClr val="FF0000"/>
                </a:solidFill>
                <a:effectLst/>
                <a:latin typeface="Calibri" panose="020F0502020204030204" pitchFamily="34" charset="0"/>
                <a:ea typeface="Times New Roman" panose="02020603050405020304" pitchFamily="18" charset="0"/>
              </a:rPr>
              <a:t>surveillance biologique annuelle </a:t>
            </a:r>
            <a:r>
              <a:rPr lang="fr-FR" sz="1800" dirty="0">
                <a:effectLst/>
                <a:latin typeface="Calibri" panose="020F0502020204030204" pitchFamily="34" charset="0"/>
                <a:ea typeface="Times New Roman" panose="02020603050405020304" pitchFamily="18" charset="0"/>
              </a:rPr>
              <a:t>est recommandée.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31" name="ZoneTexte 30">
            <a:extLst>
              <a:ext uri="{FF2B5EF4-FFF2-40B4-BE49-F238E27FC236}">
                <a16:creationId xmlns:a16="http://schemas.microsoft.com/office/drawing/2014/main" id="{0C44355C-89B1-6C3F-D176-7889C0DECC56}"/>
              </a:ext>
            </a:extLst>
          </p:cNvPr>
          <p:cNvSpPr txBox="1"/>
          <p:nvPr/>
        </p:nvSpPr>
        <p:spPr>
          <a:xfrm>
            <a:off x="5342802" y="3232357"/>
            <a:ext cx="6624073" cy="3693319"/>
          </a:xfrm>
          <a:prstGeom prst="rect">
            <a:avLst/>
          </a:prstGeom>
          <a:noFill/>
        </p:spPr>
        <p:txBody>
          <a:bodyPr wrap="square" rtlCol="0">
            <a:spAutoFit/>
          </a:bodyPr>
          <a:lstStyle/>
          <a:p>
            <a:r>
              <a:rPr lang="fr-FR" sz="1800" u="sng" dirty="0" err="1">
                <a:effectLst/>
                <a:latin typeface="Calibri" panose="020F0502020204030204" pitchFamily="34" charset="0"/>
                <a:ea typeface="Times New Roman" panose="02020603050405020304" pitchFamily="18" charset="0"/>
              </a:rPr>
              <a:t>Cobaltémie</a:t>
            </a:r>
            <a:r>
              <a:rPr lang="fr-FR" sz="1800" u="sng" dirty="0">
                <a:effectLst/>
                <a:latin typeface="Calibri" panose="020F0502020204030204" pitchFamily="34" charset="0"/>
                <a:ea typeface="Times New Roman" panose="02020603050405020304" pitchFamily="18" charset="0"/>
              </a:rPr>
              <a:t> ≥ </a:t>
            </a:r>
            <a:r>
              <a:rPr lang="fr-FR" u="sng" dirty="0">
                <a:latin typeface="Calibri" panose="020F0502020204030204" pitchFamily="34" charset="0"/>
              </a:rPr>
              <a:t>7</a:t>
            </a:r>
            <a:r>
              <a:rPr lang="fr-FR" sz="1800" u="sng" dirty="0">
                <a:effectLst/>
                <a:latin typeface="Calibri" panose="020F0502020204030204" pitchFamily="34" charset="0"/>
                <a:ea typeface="Times New Roman" panose="02020603050405020304" pitchFamily="18" charset="0"/>
              </a:rPr>
              <a:t> μg  </a:t>
            </a:r>
            <a:r>
              <a:rPr lang="fr-FR" sz="1800" dirty="0">
                <a:effectLst/>
                <a:latin typeface="Calibri" panose="020F0502020204030204" pitchFamily="34" charset="0"/>
                <a:ea typeface="Times New Roman" panose="02020603050405020304" pitchFamily="18" charset="0"/>
              </a:rPr>
              <a:t> </a:t>
            </a:r>
            <a:endParaRPr lang="fr-FR" dirty="0">
              <a:latin typeface="Calibri" panose="020F0502020204030204" pitchFamily="34" charset="0"/>
              <a:ea typeface="Times New Roman" panose="02020603050405020304" pitchFamily="18" charset="0"/>
            </a:endParaRPr>
          </a:p>
          <a:p>
            <a:r>
              <a:rPr lang="fr-FR" sz="1800" dirty="0">
                <a:effectLst/>
                <a:latin typeface="Calibri" panose="020F0502020204030204" pitchFamily="34" charset="0"/>
                <a:ea typeface="Times New Roman" panose="02020603050405020304" pitchFamily="18" charset="0"/>
              </a:rPr>
              <a:t>                 </a:t>
            </a:r>
            <a:r>
              <a:rPr lang="fr-FR" sz="1800" b="1" dirty="0">
                <a:solidFill>
                  <a:srgbClr val="FF0000"/>
                </a:solidFill>
                <a:effectLst/>
                <a:latin typeface="Calibri" panose="020F0502020204030204" pitchFamily="34" charset="0"/>
                <a:ea typeface="Times New Roman" panose="02020603050405020304" pitchFamily="18" charset="0"/>
              </a:rPr>
              <a:t>contrôle </a:t>
            </a:r>
            <a:r>
              <a:rPr lang="fr-FR" b="1" dirty="0">
                <a:solidFill>
                  <a:srgbClr val="FF0000"/>
                </a:solidFill>
                <a:latin typeface="Calibri" panose="020F0502020204030204" pitchFamily="34" charset="0"/>
                <a:ea typeface="Times New Roman" panose="02020603050405020304" pitchFamily="18" charset="0"/>
              </a:rPr>
              <a:t>à 3</a:t>
            </a:r>
            <a:r>
              <a:rPr lang="fr-FR" sz="1800" b="1" dirty="0">
                <a:solidFill>
                  <a:srgbClr val="FF0000"/>
                </a:solidFill>
                <a:effectLst/>
                <a:latin typeface="Calibri" panose="020F0502020204030204" pitchFamily="34" charset="0"/>
                <a:ea typeface="Times New Roman" panose="02020603050405020304" pitchFamily="18" charset="0"/>
              </a:rPr>
              <a:t> mois </a:t>
            </a:r>
            <a:r>
              <a:rPr lang="fr-FR" sz="1800" dirty="0">
                <a:effectLst/>
                <a:latin typeface="Calibri" panose="020F0502020204030204" pitchFamily="34" charset="0"/>
                <a:ea typeface="Times New Roman" panose="02020603050405020304" pitchFamily="18" charset="0"/>
              </a:rPr>
              <a:t>et rechercher d’autres causes d’</a:t>
            </a:r>
            <a:r>
              <a:rPr lang="fr-FR" sz="1800" dirty="0" err="1">
                <a:effectLst/>
                <a:latin typeface="Calibri" panose="020F0502020204030204" pitchFamily="34" charset="0"/>
                <a:ea typeface="Times New Roman" panose="02020603050405020304" pitchFamily="18" charset="0"/>
              </a:rPr>
              <a:t>élevation</a:t>
            </a:r>
            <a:r>
              <a:rPr lang="fr-FR" sz="1800" dirty="0">
                <a:effectLst/>
                <a:latin typeface="Calibri" panose="020F0502020204030204" pitchFamily="34" charset="0"/>
                <a:ea typeface="Times New Roman" panose="02020603050405020304" pitchFamily="18" charset="0"/>
              </a:rPr>
              <a:t> de </a:t>
            </a:r>
            <a:r>
              <a:rPr lang="fr-FR" sz="1800" dirty="0" err="1">
                <a:effectLst/>
                <a:latin typeface="Calibri" panose="020F0502020204030204" pitchFamily="34" charset="0"/>
                <a:ea typeface="Times New Roman" panose="02020603050405020304" pitchFamily="18" charset="0"/>
              </a:rPr>
              <a:t>cobaltémie</a:t>
            </a:r>
            <a:r>
              <a:rPr lang="fr-FR" sz="1800" dirty="0" err="1">
                <a:effectLst/>
                <a:latin typeface="Calibri" panose="020F0502020204030204" pitchFamily="34" charset="0"/>
                <a:ea typeface="Times New Roman" panose="02020603050405020304" pitchFamily="18" charset="0"/>
                <a:sym typeface="Wingdings" pitchFamily="2" charset="2"/>
              </a:rPr>
              <a:t></a:t>
            </a:r>
            <a:r>
              <a:rPr lang="fr-FR" sz="1800" dirty="0" err="1">
                <a:effectLst/>
                <a:latin typeface="Calibri" panose="020F0502020204030204" pitchFamily="34" charset="0"/>
                <a:ea typeface="Times New Roman" panose="02020603050405020304" pitchFamily="18" charset="0"/>
              </a:rPr>
              <a:t>Si</a:t>
            </a:r>
            <a:r>
              <a:rPr lang="fr-FR" sz="1800" dirty="0">
                <a:effectLst/>
                <a:latin typeface="Calibri" panose="020F0502020204030204" pitchFamily="34" charset="0"/>
                <a:ea typeface="Times New Roman" panose="02020603050405020304" pitchFamily="18" charset="0"/>
              </a:rPr>
              <a:t> l’élévation est confirmée ou aggravée, des explorations complémentaires★ sont nécessaires:</a:t>
            </a:r>
            <a:endParaRPr lang="fr-FR" sz="1800" dirty="0">
              <a:effectLst/>
              <a:latin typeface="Times New Roman" panose="02020603050405020304" pitchFamily="18" charset="0"/>
              <a:ea typeface="Times New Roman" panose="02020603050405020304" pitchFamily="18" charset="0"/>
            </a:endParaRPr>
          </a:p>
          <a:p>
            <a:r>
              <a:rPr lang="fr-FR" dirty="0">
                <a:latin typeface="Calibri" panose="020F0502020204030204" pitchFamily="34" charset="0"/>
                <a:ea typeface="Times New Roman" panose="02020603050405020304" pitchFamily="18" charset="0"/>
              </a:rPr>
              <a:t>*</a:t>
            </a:r>
            <a:r>
              <a:rPr lang="fr-FR" sz="1800" b="1" dirty="0">
                <a:effectLst/>
                <a:latin typeface="Calibri" panose="020F0502020204030204" pitchFamily="34" charset="0"/>
                <a:ea typeface="Times New Roman" panose="02020603050405020304" pitchFamily="18" charset="0"/>
              </a:rPr>
              <a:t>Si la </a:t>
            </a:r>
            <a:r>
              <a:rPr lang="fr-FR" sz="1800" b="1" dirty="0" err="1">
                <a:effectLst/>
                <a:latin typeface="Calibri" panose="020F0502020204030204" pitchFamily="34" charset="0"/>
                <a:ea typeface="Times New Roman" panose="02020603050405020304" pitchFamily="18" charset="0"/>
              </a:rPr>
              <a:t>cobaltémie</a:t>
            </a:r>
            <a:r>
              <a:rPr lang="fr-FR" sz="1800" b="1" dirty="0">
                <a:effectLst/>
                <a:latin typeface="Calibri" panose="020F0502020204030204" pitchFamily="34" charset="0"/>
                <a:ea typeface="Times New Roman" panose="02020603050405020304" pitchFamily="18" charset="0"/>
              </a:rPr>
              <a:t> est élevée et les examens complémentaires sont positifs</a:t>
            </a:r>
            <a:r>
              <a:rPr lang="fr-FR" sz="1800" dirty="0">
                <a:effectLst/>
                <a:latin typeface="Calibri" panose="020F0502020204030204" pitchFamily="34" charset="0"/>
                <a:ea typeface="Times New Roman" panose="02020603050405020304" pitchFamily="18" charset="0"/>
              </a:rPr>
              <a:t> l’indication de </a:t>
            </a:r>
            <a:r>
              <a:rPr lang="fr-FR" sz="1800" b="1" dirty="0">
                <a:solidFill>
                  <a:srgbClr val="FF0000"/>
                </a:solidFill>
                <a:effectLst/>
                <a:latin typeface="Calibri" panose="020F0502020204030204" pitchFamily="34" charset="0"/>
                <a:ea typeface="Times New Roman" panose="02020603050405020304" pitchFamily="18" charset="0"/>
              </a:rPr>
              <a:t>révision chirurgicale </a:t>
            </a:r>
            <a:r>
              <a:rPr lang="fr-FR" sz="1800" dirty="0">
                <a:effectLst/>
                <a:latin typeface="Calibri" panose="020F0502020204030204" pitchFamily="34" charset="0"/>
                <a:ea typeface="Times New Roman" panose="02020603050405020304" pitchFamily="18" charset="0"/>
              </a:rPr>
              <a:t>doit être retenue. </a:t>
            </a:r>
            <a:endParaRPr lang="fr-FR" sz="1800" dirty="0">
              <a:effectLst/>
              <a:latin typeface="Times New Roman" panose="02020603050405020304" pitchFamily="18" charset="0"/>
              <a:ea typeface="Times New Roman" panose="02020603050405020304" pitchFamily="18" charset="0"/>
            </a:endParaRPr>
          </a:p>
          <a:p>
            <a:r>
              <a:rPr lang="fr-FR" sz="1800" b="1" dirty="0">
                <a:effectLst/>
                <a:latin typeface="Calibri" panose="020F0502020204030204" pitchFamily="34" charset="0"/>
                <a:ea typeface="Times New Roman" panose="02020603050405020304" pitchFamily="18" charset="0"/>
              </a:rPr>
              <a:t>*Si la </a:t>
            </a:r>
            <a:r>
              <a:rPr lang="fr-FR" sz="1800" b="1" dirty="0" err="1">
                <a:effectLst/>
                <a:latin typeface="Calibri" panose="020F0502020204030204" pitchFamily="34" charset="0"/>
                <a:ea typeface="Times New Roman" panose="02020603050405020304" pitchFamily="18" charset="0"/>
              </a:rPr>
              <a:t>cobaltémie</a:t>
            </a:r>
            <a:r>
              <a:rPr lang="fr-FR" sz="1800" b="1" dirty="0">
                <a:effectLst/>
                <a:latin typeface="Calibri" panose="020F0502020204030204" pitchFamily="34" charset="0"/>
                <a:ea typeface="Times New Roman" panose="02020603050405020304" pitchFamily="18" charset="0"/>
              </a:rPr>
              <a:t> est élevée de façon isolée </a:t>
            </a:r>
            <a:r>
              <a:rPr lang="fr-FR" sz="1800" dirty="0">
                <a:effectLst/>
                <a:latin typeface="Calibri" panose="020F0502020204030204" pitchFamily="34" charset="0"/>
                <a:ea typeface="Times New Roman" panose="02020603050405020304" pitchFamily="18" charset="0"/>
              </a:rPr>
              <a:t>: élimination première d’une autre étiologie puis nouveau </a:t>
            </a:r>
            <a:r>
              <a:rPr lang="fr-FR" sz="1800" b="1" dirty="0">
                <a:solidFill>
                  <a:srgbClr val="FF0000"/>
                </a:solidFill>
                <a:effectLst/>
                <a:latin typeface="Calibri" panose="020F0502020204030204" pitchFamily="34" charset="0"/>
                <a:ea typeface="Times New Roman" panose="02020603050405020304" pitchFamily="18" charset="0"/>
              </a:rPr>
              <a:t>contrôle à trois mois</a:t>
            </a:r>
            <a:r>
              <a:rPr lang="fr-FR" sz="1800"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r>
              <a:rPr lang="fr-FR" sz="1800" i="1" u="sng" dirty="0">
                <a:effectLst/>
                <a:latin typeface="Calibri" panose="020F0502020204030204" pitchFamily="34" charset="0"/>
                <a:ea typeface="Times New Roman" panose="02020603050405020304" pitchFamily="18" charset="0"/>
              </a:rPr>
              <a:t>Si la </a:t>
            </a:r>
            <a:r>
              <a:rPr lang="fr-FR" sz="1800" i="1" u="sng" dirty="0" err="1">
                <a:effectLst/>
                <a:latin typeface="Calibri" panose="020F0502020204030204" pitchFamily="34" charset="0"/>
                <a:ea typeface="Times New Roman" panose="02020603050405020304" pitchFamily="18" charset="0"/>
              </a:rPr>
              <a:t>cobaltémie</a:t>
            </a:r>
            <a:r>
              <a:rPr lang="fr-FR" sz="1800" i="1" u="sng" dirty="0">
                <a:effectLst/>
                <a:latin typeface="Calibri" panose="020F0502020204030204" pitchFamily="34" charset="0"/>
                <a:ea typeface="Times New Roman" panose="02020603050405020304" pitchFamily="18" charset="0"/>
              </a:rPr>
              <a:t> persiste élevée </a:t>
            </a:r>
            <a:r>
              <a:rPr lang="fr-FR" sz="1800" dirty="0">
                <a:effectLst/>
                <a:latin typeface="Calibri" panose="020F0502020204030204" pitchFamily="34" charset="0"/>
                <a:ea typeface="Times New Roman" panose="02020603050405020304" pitchFamily="18" charset="0"/>
              </a:rPr>
              <a:t>(supérieure à 7 μg) ou si elle augmente entre les deux examens : une </a:t>
            </a:r>
            <a:r>
              <a:rPr lang="fr-FR" sz="1800" b="1" dirty="0">
                <a:solidFill>
                  <a:srgbClr val="FF0000"/>
                </a:solidFill>
                <a:effectLst/>
                <a:latin typeface="Calibri" panose="020F0502020204030204" pitchFamily="34" charset="0"/>
                <a:ea typeface="Times New Roman" panose="02020603050405020304" pitchFamily="18" charset="0"/>
              </a:rPr>
              <a:t>révision chirurgicale </a:t>
            </a:r>
            <a:r>
              <a:rPr lang="fr-FR" sz="1800" dirty="0">
                <a:effectLst/>
                <a:latin typeface="Calibri" panose="020F0502020204030204" pitchFamily="34" charset="0"/>
                <a:ea typeface="Times New Roman" panose="02020603050405020304" pitchFamily="18" charset="0"/>
              </a:rPr>
              <a:t>peut être envisagée surtout si la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est &gt; 10 μg/L en l’absence d’autres causes et après évaluation du rapport bénéfice/risque. </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32" name="Flèche à angle droit 31">
            <a:extLst>
              <a:ext uri="{FF2B5EF4-FFF2-40B4-BE49-F238E27FC236}">
                <a16:creationId xmlns:a16="http://schemas.microsoft.com/office/drawing/2014/main" id="{966F18B3-1E7A-63DD-C5F3-7582CC286BC4}"/>
              </a:ext>
            </a:extLst>
          </p:cNvPr>
          <p:cNvSpPr/>
          <p:nvPr/>
        </p:nvSpPr>
        <p:spPr>
          <a:xfrm rot="5400000">
            <a:off x="5980361" y="3482598"/>
            <a:ext cx="153288" cy="396969"/>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8D20CC29-889A-77AE-19D0-D2C0FB08C68E}"/>
              </a:ext>
            </a:extLst>
          </p:cNvPr>
          <p:cNvSpPr txBox="1"/>
          <p:nvPr/>
        </p:nvSpPr>
        <p:spPr>
          <a:xfrm>
            <a:off x="7692589" y="758586"/>
            <a:ext cx="4385865" cy="2585323"/>
          </a:xfrm>
          <a:prstGeom prst="rect">
            <a:avLst/>
          </a:prstGeom>
          <a:solidFill>
            <a:srgbClr val="00B0F0"/>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p:spPr>
        <p:txBody>
          <a:bodyPr wrap="square" rtlCol="0">
            <a:spAutoFit/>
          </a:bodyPr>
          <a:lstStyle/>
          <a:p>
            <a:r>
              <a:rPr lang="fr-FR" sz="1800" b="1" kern="100" dirty="0">
                <a:effectLst/>
                <a:latin typeface="Calibri" panose="020F0502020204030204" pitchFamily="34" charset="0"/>
                <a:ea typeface="Calibri" panose="020F0502020204030204" pitchFamily="34" charset="0"/>
                <a:cs typeface="Calibri" panose="020F0502020204030204" pitchFamily="34" charset="0"/>
              </a:rPr>
              <a:t>Exame</a:t>
            </a:r>
            <a:r>
              <a:rPr lang="fr-FR" b="1" kern="100" dirty="0">
                <a:latin typeface="Calibri" panose="020F0502020204030204" pitchFamily="34" charset="0"/>
                <a:ea typeface="Calibri" panose="020F0502020204030204" pitchFamily="34" charset="0"/>
                <a:cs typeface="Calibri" panose="020F0502020204030204" pitchFamily="34" charset="0"/>
              </a:rPr>
              <a:t>ns complémentaires </a:t>
            </a:r>
            <a:r>
              <a:rPr lang="fr-FR" kern="100" dirty="0">
                <a:latin typeface="Calibri" panose="020F0502020204030204" pitchFamily="34" charset="0"/>
                <a:ea typeface="Calibri" panose="020F0502020204030204" pitchFamily="34" charset="0"/>
                <a:cs typeface="Calibri" panose="020F0502020204030204" pitchFamily="34" charset="0"/>
              </a:rPr>
              <a:t>:</a:t>
            </a:r>
            <a:endParaRPr lang="fr-FR" sz="1800" kern="100" dirty="0">
              <a:effectLst/>
              <a:latin typeface="Calibri" panose="020F0502020204030204" pitchFamily="34" charset="0"/>
              <a:ea typeface="Calibri" panose="020F0502020204030204" pitchFamily="34" charset="0"/>
              <a:cs typeface="Calibri" panose="020F0502020204030204" pitchFamily="34" charset="0"/>
            </a:endParaRPr>
          </a:p>
          <a:p>
            <a:r>
              <a:rPr lang="fr-FR" sz="1800" u="sng" kern="100" dirty="0">
                <a:effectLst/>
                <a:latin typeface="Calibri" panose="020F0502020204030204" pitchFamily="34" charset="0"/>
                <a:ea typeface="Calibri" panose="020F0502020204030204" pitchFamily="34" charset="0"/>
                <a:cs typeface="Calibri" panose="020F0502020204030204" pitchFamily="34" charset="0"/>
              </a:rPr>
              <a:t>1/la radiographie standard: </a:t>
            </a:r>
            <a:r>
              <a:rPr lang="fr-FR" sz="1800" kern="100" dirty="0">
                <a:effectLst/>
                <a:latin typeface="Calibri" panose="020F0502020204030204" pitchFamily="34" charset="0"/>
                <a:ea typeface="Calibri" panose="020F0502020204030204" pitchFamily="34" charset="0"/>
                <a:cs typeface="Calibri" panose="020F0502020204030204" pitchFamily="34" charset="0"/>
              </a:rPr>
              <a:t>examen de première intention </a:t>
            </a:r>
          </a:p>
          <a:p>
            <a:r>
              <a:rPr lang="fr-FR" sz="1800" u="sng" kern="100" dirty="0">
                <a:effectLst/>
                <a:latin typeface="Calibri" panose="020F0502020204030204" pitchFamily="34" charset="0"/>
                <a:ea typeface="Calibri" panose="020F0502020204030204" pitchFamily="34" charset="0"/>
                <a:cs typeface="Calibri" panose="020F0502020204030204" pitchFamily="34" charset="0"/>
              </a:rPr>
              <a:t>2/L’échographie: </a:t>
            </a:r>
            <a:r>
              <a:rPr lang="fr-FR" sz="1800" kern="100" dirty="0">
                <a:effectLst/>
                <a:latin typeface="Calibri" panose="020F0502020204030204" pitchFamily="34" charset="0"/>
                <a:ea typeface="Calibri" panose="020F0502020204030204" pitchFamily="34" charset="0"/>
                <a:cs typeface="Calibri" panose="020F0502020204030204" pitchFamily="34" charset="0"/>
              </a:rPr>
              <a:t>sensibilité aux alentours de 100% et une spécificité de 96 % (10).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u="sng" kern="100" dirty="0">
                <a:effectLst/>
                <a:latin typeface="Calibri" panose="020F0502020204030204" pitchFamily="34" charset="0"/>
                <a:ea typeface="Calibri" panose="020F0502020204030204" pitchFamily="34" charset="0"/>
                <a:cs typeface="Calibri" panose="020F0502020204030204" pitchFamily="34" charset="0"/>
              </a:rPr>
              <a:t>3/L’IRM avec traitement des artefacts (MARS): </a:t>
            </a:r>
            <a:r>
              <a:rPr lang="fr-FR" sz="1800" kern="100" dirty="0">
                <a:effectLst/>
                <a:latin typeface="Calibri" panose="020F0502020204030204" pitchFamily="34" charset="0"/>
                <a:ea typeface="Calibri" panose="020F0502020204030204" pitchFamily="34" charset="0"/>
                <a:cs typeface="Calibri" panose="020F0502020204030204" pitchFamily="34" charset="0"/>
              </a:rPr>
              <a:t>une sensibilité de 92% et une spécificité de 100% (10)</a:t>
            </a:r>
            <a:endParaRPr lang="fr-FR" kern="1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1080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BB81ACB-BE12-6A7C-F454-153F0B0C618F}"/>
              </a:ext>
            </a:extLst>
          </p:cNvPr>
          <p:cNvSpPr txBox="1"/>
          <p:nvPr/>
        </p:nvSpPr>
        <p:spPr>
          <a:xfrm>
            <a:off x="233916" y="191386"/>
            <a:ext cx="11958084" cy="646331"/>
          </a:xfrm>
          <a:prstGeom prst="rect">
            <a:avLst/>
          </a:prstGeom>
          <a:noFill/>
        </p:spPr>
        <p:txBody>
          <a:bodyPr wrap="square" rtlCol="0">
            <a:spAutoFit/>
          </a:bodyPr>
          <a:lstStyle/>
          <a:p>
            <a:pPr algn="ctr"/>
            <a:r>
              <a:rPr lang="fr-FR" b="1" i="1" dirty="0"/>
              <a:t>PROTOCOLE DE SURVEILLANCE D’UN PATIENT PORTEUR D’UNE PROTHÉSE ARTICULAIRE À COUPLE DE FROTTEMENT MÉTAL-MÉTAL(SOFCOT-ANSM)</a:t>
            </a:r>
          </a:p>
        </p:txBody>
      </p:sp>
      <p:cxnSp>
        <p:nvCxnSpPr>
          <p:cNvPr id="5" name="Connecteur droit avec flèche 4">
            <a:extLst>
              <a:ext uri="{FF2B5EF4-FFF2-40B4-BE49-F238E27FC236}">
                <a16:creationId xmlns:a16="http://schemas.microsoft.com/office/drawing/2014/main" id="{A2A3A05D-28F6-4B5F-6A74-895303BC7C1B}"/>
              </a:ext>
            </a:extLst>
          </p:cNvPr>
          <p:cNvCxnSpPr/>
          <p:nvPr/>
        </p:nvCxnSpPr>
        <p:spPr>
          <a:xfrm>
            <a:off x="6244856" y="999461"/>
            <a:ext cx="0" cy="85060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8C192313-233C-955F-1E88-D17CA897065F}"/>
              </a:ext>
            </a:extLst>
          </p:cNvPr>
          <p:cNvSpPr txBox="1"/>
          <p:nvPr/>
        </p:nvSpPr>
        <p:spPr>
          <a:xfrm>
            <a:off x="4724399" y="1884218"/>
            <a:ext cx="2977117" cy="369332"/>
          </a:xfrm>
          <a:prstGeom prst="rect">
            <a:avLst/>
          </a:prstGeom>
          <a:noFill/>
        </p:spPr>
        <p:txBody>
          <a:bodyPr wrap="square" rtlCol="0">
            <a:spAutoFit/>
          </a:bodyPr>
          <a:lstStyle/>
          <a:p>
            <a:pPr algn="ctr"/>
            <a:r>
              <a:rPr lang="fr-FR" dirty="0"/>
              <a:t>PATIENT </a:t>
            </a:r>
            <a:r>
              <a:rPr lang="fr-FR" b="1" i="1" u="sng" dirty="0"/>
              <a:t>SYMPTOMATIQUE</a:t>
            </a:r>
          </a:p>
        </p:txBody>
      </p:sp>
      <p:cxnSp>
        <p:nvCxnSpPr>
          <p:cNvPr id="8" name="Connecteur droit avec flèche 7">
            <a:extLst>
              <a:ext uri="{FF2B5EF4-FFF2-40B4-BE49-F238E27FC236}">
                <a16:creationId xmlns:a16="http://schemas.microsoft.com/office/drawing/2014/main" id="{1BE3E661-3B3D-BFE0-F20A-21556DDC9276}"/>
              </a:ext>
            </a:extLst>
          </p:cNvPr>
          <p:cNvCxnSpPr>
            <a:cxnSpLocks/>
          </p:cNvCxnSpPr>
          <p:nvPr/>
        </p:nvCxnSpPr>
        <p:spPr>
          <a:xfrm flipH="1">
            <a:off x="6248399" y="2287703"/>
            <a:ext cx="1" cy="55344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C4C1848-26C1-C4B7-E46A-DE9BF482AD33}"/>
              </a:ext>
            </a:extLst>
          </p:cNvPr>
          <p:cNvSpPr txBox="1"/>
          <p:nvPr/>
        </p:nvSpPr>
        <p:spPr>
          <a:xfrm>
            <a:off x="4104166" y="2841149"/>
            <a:ext cx="5380053" cy="923330"/>
          </a:xfrm>
          <a:prstGeom prst="rect">
            <a:avLst/>
          </a:prstGeom>
          <a:noFill/>
        </p:spPr>
        <p:txBody>
          <a:bodyPr wrap="square" rtlCol="0">
            <a:spAutoFit/>
          </a:bodyPr>
          <a:lstStyle/>
          <a:p>
            <a:r>
              <a:rPr lang="fr-FR" dirty="0">
                <a:latin typeface="Calibri" panose="020F0502020204030204" pitchFamily="34" charset="0"/>
                <a:ea typeface="Times New Roman" panose="02020603050405020304" pitchFamily="18" charset="0"/>
              </a:rPr>
              <a:t>E</a:t>
            </a:r>
            <a:r>
              <a:rPr lang="fr-FR" sz="1800" dirty="0">
                <a:effectLst/>
                <a:latin typeface="Calibri" panose="020F0502020204030204" pitchFamily="34" charset="0"/>
                <a:ea typeface="Times New Roman" panose="02020603050405020304" pitchFamily="18" charset="0"/>
              </a:rPr>
              <a:t>xamens complémentaires : radiographie standard, , échographie, CT scanner ou MARS I.R.M et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dirty="0"/>
          </a:p>
        </p:txBody>
      </p:sp>
      <p:cxnSp>
        <p:nvCxnSpPr>
          <p:cNvPr id="11" name="Connecteur droit avec flèche 10">
            <a:extLst>
              <a:ext uri="{FF2B5EF4-FFF2-40B4-BE49-F238E27FC236}">
                <a16:creationId xmlns:a16="http://schemas.microsoft.com/office/drawing/2014/main" id="{5BC294DA-DD61-B7AD-889E-D521E009AC0C}"/>
              </a:ext>
            </a:extLst>
          </p:cNvPr>
          <p:cNvCxnSpPr>
            <a:cxnSpLocks/>
          </p:cNvCxnSpPr>
          <p:nvPr/>
        </p:nvCxnSpPr>
        <p:spPr>
          <a:xfrm flipH="1">
            <a:off x="1169581" y="3507343"/>
            <a:ext cx="4926419" cy="84528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0E5A1876-4D18-B2BA-2F97-D931F4FF0E69}"/>
              </a:ext>
            </a:extLst>
          </p:cNvPr>
          <p:cNvSpPr txBox="1"/>
          <p:nvPr/>
        </p:nvSpPr>
        <p:spPr>
          <a:xfrm>
            <a:off x="574158" y="4352631"/>
            <a:ext cx="2551814" cy="2031325"/>
          </a:xfrm>
          <a:prstGeom prst="rect">
            <a:avLst/>
          </a:prstGeom>
          <a:noFill/>
        </p:spPr>
        <p:txBody>
          <a:bodyPr wrap="square" rtlCol="0">
            <a:spAutoFit/>
          </a:bodyPr>
          <a:lstStyle/>
          <a:p>
            <a:r>
              <a:rPr lang="fr-FR" sz="1800" dirty="0">
                <a:effectLst/>
                <a:latin typeface="Calibri" panose="020F0502020204030204" pitchFamily="34" charset="0"/>
                <a:ea typeface="Times New Roman" panose="02020603050405020304" pitchFamily="18" charset="0"/>
              </a:rPr>
              <a:t>Si la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est élevée et examens complémentaires★ (+) : </a:t>
            </a:r>
            <a:r>
              <a:rPr lang="fr-FR" sz="1800" b="1" dirty="0">
                <a:solidFill>
                  <a:srgbClr val="FF0000"/>
                </a:solidFill>
                <a:effectLst/>
                <a:latin typeface="Calibri" panose="020F0502020204030204" pitchFamily="34" charset="0"/>
                <a:ea typeface="Times New Roman" panose="02020603050405020304" pitchFamily="18" charset="0"/>
              </a:rPr>
              <a:t>révision chirurgicale </a:t>
            </a:r>
            <a:r>
              <a:rPr lang="fr-FR" sz="1800" dirty="0">
                <a:effectLst/>
                <a:latin typeface="Calibri" panose="020F0502020204030204" pitchFamily="34" charset="0"/>
                <a:ea typeface="Times New Roman" panose="02020603050405020304" pitchFamily="18" charset="0"/>
              </a:rPr>
              <a:t>après évaluation du rapport bénéfice/risque </a:t>
            </a:r>
            <a:r>
              <a:rPr lang="fr-FR" dirty="0">
                <a:latin typeface="Calibri" panose="020F0502020204030204" pitchFamily="34" charset="0"/>
                <a:ea typeface="Times New Roman" panose="02020603050405020304" pitchFamily="18" charset="0"/>
              </a:rPr>
              <a:t>pour </a:t>
            </a:r>
            <a:r>
              <a:rPr lang="fr-FR" sz="1800" dirty="0">
                <a:effectLst/>
                <a:latin typeface="Calibri" panose="020F0502020204030204" pitchFamily="34" charset="0"/>
                <a:ea typeface="Times New Roman" panose="02020603050405020304" pitchFamily="18" charset="0"/>
              </a:rPr>
              <a:t>le patient</a:t>
            </a:r>
            <a:endParaRPr lang="fr-FR" dirty="0"/>
          </a:p>
        </p:txBody>
      </p:sp>
      <p:cxnSp>
        <p:nvCxnSpPr>
          <p:cNvPr id="15" name="Connecteur droit avec flèche 14">
            <a:extLst>
              <a:ext uri="{FF2B5EF4-FFF2-40B4-BE49-F238E27FC236}">
                <a16:creationId xmlns:a16="http://schemas.microsoft.com/office/drawing/2014/main" id="{8C888D2E-1F57-9554-1C2C-AD06206E6053}"/>
              </a:ext>
            </a:extLst>
          </p:cNvPr>
          <p:cNvCxnSpPr>
            <a:cxnSpLocks/>
          </p:cNvCxnSpPr>
          <p:nvPr/>
        </p:nvCxnSpPr>
        <p:spPr>
          <a:xfrm>
            <a:off x="6096000" y="3507343"/>
            <a:ext cx="2814084" cy="84473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8FF6E0EE-AD47-4438-E94B-F31B23E1B918}"/>
              </a:ext>
            </a:extLst>
          </p:cNvPr>
          <p:cNvSpPr txBox="1"/>
          <p:nvPr/>
        </p:nvSpPr>
        <p:spPr>
          <a:xfrm>
            <a:off x="5084135" y="4352078"/>
            <a:ext cx="6930653" cy="369332"/>
          </a:xfrm>
          <a:prstGeom prst="rect">
            <a:avLst/>
          </a:prstGeom>
          <a:noFill/>
        </p:spPr>
        <p:txBody>
          <a:bodyPr wrap="square" rtlCol="0">
            <a:spAutoFit/>
          </a:bodyPr>
          <a:lstStyle/>
          <a:p>
            <a:r>
              <a:rPr lang="fr-FR" sz="1800" dirty="0">
                <a:effectLst/>
                <a:latin typeface="Calibri" panose="020F0502020204030204" pitchFamily="34" charset="0"/>
                <a:ea typeface="Times New Roman" panose="02020603050405020304" pitchFamily="18" charset="0"/>
              </a:rPr>
              <a:t>Si la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est élevée avec des examens complémentaires★ (-)</a:t>
            </a:r>
            <a:endParaRPr lang="fr-FR" dirty="0"/>
          </a:p>
        </p:txBody>
      </p:sp>
      <p:cxnSp>
        <p:nvCxnSpPr>
          <p:cNvPr id="19" name="Connecteur droit avec flèche 18">
            <a:extLst>
              <a:ext uri="{FF2B5EF4-FFF2-40B4-BE49-F238E27FC236}">
                <a16:creationId xmlns:a16="http://schemas.microsoft.com/office/drawing/2014/main" id="{0589E0B7-CF80-5B89-2DFE-9E963A48E11D}"/>
              </a:ext>
            </a:extLst>
          </p:cNvPr>
          <p:cNvCxnSpPr>
            <a:stCxn id="16" idx="2"/>
          </p:cNvCxnSpPr>
          <p:nvPr/>
        </p:nvCxnSpPr>
        <p:spPr>
          <a:xfrm flipH="1">
            <a:off x="5295014" y="4721410"/>
            <a:ext cx="3254448" cy="63739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BDB59CA5-3B88-80D3-4E20-795BDA005242}"/>
              </a:ext>
            </a:extLst>
          </p:cNvPr>
          <p:cNvSpPr txBox="1"/>
          <p:nvPr/>
        </p:nvSpPr>
        <p:spPr>
          <a:xfrm>
            <a:off x="4550735" y="5358809"/>
            <a:ext cx="3785191" cy="1477328"/>
          </a:xfrm>
          <a:prstGeom prst="rect">
            <a:avLst/>
          </a:prstGeom>
          <a:noFill/>
        </p:spPr>
        <p:txBody>
          <a:bodyPr wrap="square" rtlCol="0">
            <a:spAutoFit/>
          </a:bodyPr>
          <a:lstStyle/>
          <a:p>
            <a:r>
              <a:rPr lang="fr-FR" dirty="0" err="1">
                <a:latin typeface="Calibri" panose="020F0502020204030204" pitchFamily="34" charset="0"/>
                <a:ea typeface="Times New Roman" panose="02020603050405020304" pitchFamily="18" charset="0"/>
              </a:rPr>
              <a:t>Cobaltémie</a:t>
            </a:r>
            <a:r>
              <a:rPr lang="fr-FR" dirty="0">
                <a:latin typeface="Calibri" panose="020F0502020204030204" pitchFamily="34" charset="0"/>
                <a:ea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rPr>
              <a:t> 7 μg  ou 10 μg/L en l’absence d’autres causes expliquant une élévation de la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 </a:t>
            </a:r>
            <a:r>
              <a:rPr lang="fr-FR" sz="1800" b="1" dirty="0">
                <a:solidFill>
                  <a:srgbClr val="FF0000"/>
                </a:solidFill>
                <a:effectLst/>
                <a:latin typeface="Calibri" panose="020F0502020204030204" pitchFamily="34" charset="0"/>
                <a:ea typeface="Times New Roman" panose="02020603050405020304" pitchFamily="18" charset="0"/>
              </a:rPr>
              <a:t>révision chirurgicale </a:t>
            </a:r>
            <a:r>
              <a:rPr lang="fr-FR" sz="1800" dirty="0">
                <a:effectLst/>
                <a:latin typeface="Calibri" panose="020F0502020204030204" pitchFamily="34" charset="0"/>
                <a:ea typeface="Times New Roman" panose="02020603050405020304" pitchFamily="18" charset="0"/>
              </a:rPr>
              <a:t>après mesure du rapport bénéfice/risque. </a:t>
            </a:r>
            <a:endParaRPr lang="fr-FR" dirty="0"/>
          </a:p>
        </p:txBody>
      </p:sp>
      <p:cxnSp>
        <p:nvCxnSpPr>
          <p:cNvPr id="22" name="Connecteur droit avec flèche 21">
            <a:extLst>
              <a:ext uri="{FF2B5EF4-FFF2-40B4-BE49-F238E27FC236}">
                <a16:creationId xmlns:a16="http://schemas.microsoft.com/office/drawing/2014/main" id="{F97B47B2-40FE-E455-B210-D6FA040100B0}"/>
              </a:ext>
            </a:extLst>
          </p:cNvPr>
          <p:cNvCxnSpPr>
            <a:stCxn id="16" idx="2"/>
          </p:cNvCxnSpPr>
          <p:nvPr/>
        </p:nvCxnSpPr>
        <p:spPr>
          <a:xfrm>
            <a:off x="8549462" y="4721410"/>
            <a:ext cx="2572194" cy="63739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2DBC7CFD-AB12-7763-1284-23B18E3E7937}"/>
              </a:ext>
            </a:extLst>
          </p:cNvPr>
          <p:cNvSpPr txBox="1"/>
          <p:nvPr/>
        </p:nvSpPr>
        <p:spPr>
          <a:xfrm>
            <a:off x="8335927" y="5358809"/>
            <a:ext cx="3856074" cy="1754326"/>
          </a:xfrm>
          <a:prstGeom prst="rect">
            <a:avLst/>
          </a:prstGeom>
          <a:noFill/>
        </p:spPr>
        <p:txBody>
          <a:bodyPr wrap="square" rtlCol="0">
            <a:spAutoFit/>
          </a:bodyPr>
          <a:lstStyle/>
          <a:p>
            <a:r>
              <a:rPr lang="fr-FR" dirty="0" err="1">
                <a:latin typeface="Calibri" panose="020F0502020204030204" pitchFamily="34" charset="0"/>
                <a:ea typeface="Times New Roman" panose="02020603050405020304" pitchFamily="18" charset="0"/>
              </a:rPr>
              <a:t>Cobaltémie</a:t>
            </a:r>
            <a:r>
              <a:rPr lang="fr-FR" sz="1800" dirty="0">
                <a:effectLst/>
                <a:latin typeface="Calibri" panose="020F0502020204030204" pitchFamily="34" charset="0"/>
                <a:ea typeface="Times New Roman" panose="02020603050405020304" pitchFamily="18" charset="0"/>
              </a:rPr>
              <a:t> entre 2 et 7 μg/L: une nouvelle </a:t>
            </a:r>
            <a:r>
              <a:rPr lang="fr-FR" sz="1800" dirty="0" err="1">
                <a:effectLst/>
                <a:latin typeface="Calibri" panose="020F0502020204030204" pitchFamily="34" charset="0"/>
                <a:ea typeface="Times New Roman" panose="02020603050405020304" pitchFamily="18" charset="0"/>
              </a:rPr>
              <a:t>cobaltémie</a:t>
            </a:r>
            <a:r>
              <a:rPr lang="fr-FR" sz="1800" dirty="0">
                <a:effectLst/>
                <a:latin typeface="Calibri" panose="020F0502020204030204" pitchFamily="34" charset="0"/>
                <a:ea typeface="Times New Roman" panose="02020603050405020304" pitchFamily="18" charset="0"/>
              </a:rPr>
              <a:t> à trois mois </a:t>
            </a:r>
            <a:r>
              <a:rPr lang="fr-FR" sz="1800" dirty="0">
                <a:effectLst/>
                <a:latin typeface="Calibri" panose="020F0502020204030204" pitchFamily="34" charset="0"/>
                <a:ea typeface="Times New Roman" panose="02020603050405020304" pitchFamily="18" charset="0"/>
                <a:sym typeface="Wingdings" pitchFamily="2" charset="2"/>
              </a:rPr>
              <a:t> </a:t>
            </a:r>
            <a:r>
              <a:rPr lang="fr-FR" sz="1800" dirty="0">
                <a:effectLst/>
                <a:latin typeface="Calibri" panose="020F0502020204030204" pitchFamily="34" charset="0"/>
                <a:ea typeface="Times New Roman" panose="02020603050405020304" pitchFamily="18" charset="0"/>
              </a:rPr>
              <a:t>En cas de persistance ou aggravation:  </a:t>
            </a:r>
            <a:r>
              <a:rPr lang="fr-FR" sz="1800" b="1" dirty="0">
                <a:solidFill>
                  <a:srgbClr val="FF0000"/>
                </a:solidFill>
                <a:effectLst/>
                <a:latin typeface="Calibri" panose="020F0502020204030204" pitchFamily="34" charset="0"/>
                <a:ea typeface="Times New Roman" panose="02020603050405020304" pitchFamily="18" charset="0"/>
              </a:rPr>
              <a:t>révision chirurgicale </a:t>
            </a:r>
            <a:r>
              <a:rPr lang="fr-FR" sz="1800" dirty="0">
                <a:effectLst/>
                <a:latin typeface="Calibri" panose="020F0502020204030204" pitchFamily="34" charset="0"/>
                <a:ea typeface="Times New Roman" panose="02020603050405020304" pitchFamily="18" charset="0"/>
              </a:rPr>
              <a:t>après mesure du rapport bénéfice/risque. </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81605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DCC8F00-183F-6BC3-149D-5F334CDE6423}"/>
              </a:ext>
            </a:extLst>
          </p:cNvPr>
          <p:cNvSpPr txBox="1"/>
          <p:nvPr/>
        </p:nvSpPr>
        <p:spPr>
          <a:xfrm>
            <a:off x="0" y="1"/>
            <a:ext cx="12192000" cy="6186309"/>
          </a:xfrm>
          <a:prstGeom prst="rect">
            <a:avLst/>
          </a:prstGeom>
          <a:noFill/>
        </p:spPr>
        <p:txBody>
          <a:bodyPr wrap="square" rtlCol="0">
            <a:spAutoFit/>
          </a:bodyPr>
          <a:lstStyle/>
          <a:p>
            <a:endParaRPr lang="fr-FR" sz="1800" dirty="0">
              <a:solidFill>
                <a:srgbClr val="111111"/>
              </a:solidFill>
              <a:effectLst/>
              <a:latin typeface="Calibri" panose="020F0502020204030204" pitchFamily="34" charset="0"/>
              <a:ea typeface="Times New Roman" panose="02020603050405020304" pitchFamily="18" charset="0"/>
            </a:endParaRPr>
          </a:p>
          <a:p>
            <a:r>
              <a:rPr lang="fr-FR" b="1" dirty="0">
                <a:solidFill>
                  <a:srgbClr val="111111"/>
                </a:solidFill>
                <a:latin typeface="Calibri" panose="020F0502020204030204" pitchFamily="34" charset="0"/>
                <a:ea typeface="Times New Roman" panose="02020603050405020304" pitchFamily="18" charset="0"/>
              </a:rPr>
              <a:t>CONCLUSION: </a:t>
            </a:r>
          </a:p>
          <a:p>
            <a:endParaRPr lang="fr-FR" sz="1800" dirty="0">
              <a:solidFill>
                <a:srgbClr val="111111"/>
              </a:solidFill>
              <a:effectLst/>
              <a:latin typeface="Calibri" panose="020F0502020204030204" pitchFamily="34" charset="0"/>
              <a:ea typeface="Times New Roman" panose="02020603050405020304" pitchFamily="18" charset="0"/>
            </a:endParaRPr>
          </a:p>
          <a:p>
            <a:endParaRPr lang="fr-FR" dirty="0">
              <a:solidFill>
                <a:srgbClr val="111111"/>
              </a:solidFill>
              <a:latin typeface="Calibri" panose="020F0502020204030204" pitchFamily="34" charset="0"/>
              <a:ea typeface="Times New Roman" panose="02020603050405020304" pitchFamily="18" charset="0"/>
            </a:endParaRPr>
          </a:p>
          <a:p>
            <a:r>
              <a:rPr lang="fr-FR" sz="1800" dirty="0">
                <a:solidFill>
                  <a:srgbClr val="111111"/>
                </a:solidFill>
                <a:effectLst/>
                <a:latin typeface="Calibri" panose="020F0502020204030204" pitchFamily="34" charset="0"/>
                <a:ea typeface="Times New Roman" panose="02020603050405020304" pitchFamily="18" charset="0"/>
              </a:rPr>
              <a:t>Les prothèses totales de hanche à couple de frottement métal-métal sont aujourd’hui exceptionnellement utilisées, même si elle ne sont </a:t>
            </a:r>
            <a:r>
              <a:rPr lang="fr-FR" sz="1800">
                <a:solidFill>
                  <a:srgbClr val="111111"/>
                </a:solidFill>
                <a:effectLst/>
                <a:latin typeface="Calibri" panose="020F0502020204030204" pitchFamily="34" charset="0"/>
                <a:ea typeface="Times New Roman" panose="02020603050405020304" pitchFamily="18" charset="0"/>
              </a:rPr>
              <a:t>pas contre-indiquées (12).</a:t>
            </a:r>
            <a:endParaRPr lang="fr-FR" sz="1800" dirty="0">
              <a:solidFill>
                <a:srgbClr val="111111"/>
              </a:solidFill>
              <a:effectLst/>
              <a:latin typeface="Calibri" panose="020F0502020204030204" pitchFamily="34" charset="0"/>
              <a:ea typeface="Times New Roman" panose="02020603050405020304" pitchFamily="18" charset="0"/>
            </a:endParaRPr>
          </a:p>
          <a:p>
            <a:endParaRPr lang="fr-FR" dirty="0">
              <a:solidFill>
                <a:srgbClr val="111111"/>
              </a:solidFill>
              <a:latin typeface="Calibri" panose="020F0502020204030204" pitchFamily="34" charset="0"/>
              <a:ea typeface="Times New Roman" panose="02020603050405020304" pitchFamily="18" charset="0"/>
            </a:endParaRPr>
          </a:p>
          <a:p>
            <a:r>
              <a:rPr lang="fr-FR" dirty="0">
                <a:solidFill>
                  <a:srgbClr val="111111"/>
                </a:solidFill>
                <a:latin typeface="Calibri" panose="020F0502020204030204" pitchFamily="34" charset="0"/>
                <a:ea typeface="Times New Roman" panose="02020603050405020304" pitchFamily="18" charset="0"/>
              </a:rPr>
              <a:t>I</a:t>
            </a:r>
            <a:r>
              <a:rPr lang="fr-FR" sz="1800" dirty="0">
                <a:solidFill>
                  <a:srgbClr val="111111"/>
                </a:solidFill>
                <a:effectLst/>
                <a:latin typeface="Calibri" panose="020F0502020204030204" pitchFamily="34" charset="0"/>
                <a:ea typeface="Times New Roman" panose="02020603050405020304" pitchFamily="18" charset="0"/>
              </a:rPr>
              <a:t>l n’en reste pas moins que cette deuxième génération de prothèses totales de hanches </a:t>
            </a:r>
            <a:r>
              <a:rPr lang="fr-FR" dirty="0" err="1">
                <a:solidFill>
                  <a:srgbClr val="111111"/>
                </a:solidFill>
                <a:latin typeface="Calibri" panose="020F0502020204030204" pitchFamily="34" charset="0"/>
                <a:ea typeface="Times New Roman" panose="02020603050405020304" pitchFamily="18" charset="0"/>
              </a:rPr>
              <a:t>MoM</a:t>
            </a:r>
            <a:r>
              <a:rPr lang="fr-FR" dirty="0">
                <a:solidFill>
                  <a:srgbClr val="111111"/>
                </a:solidFill>
                <a:latin typeface="Calibri" panose="020F0502020204030204" pitchFamily="34" charset="0"/>
                <a:ea typeface="Times New Roman" panose="02020603050405020304" pitchFamily="18" charset="0"/>
              </a:rPr>
              <a:t> </a:t>
            </a:r>
            <a:r>
              <a:rPr lang="fr-FR" sz="1800" dirty="0">
                <a:solidFill>
                  <a:srgbClr val="111111"/>
                </a:solidFill>
                <a:effectLst/>
                <a:latin typeface="Calibri" panose="020F0502020204030204" pitchFamily="34" charset="0"/>
                <a:ea typeface="Times New Roman" panose="02020603050405020304" pitchFamily="18" charset="0"/>
              </a:rPr>
              <a:t>se voit encore de nos jours dans le cadre de reprises chirurgicales pour simple descellement mécanique ou dans le cadre de complications spécifiques en rapport avec les débris de métaux ou même de complications septiques.</a:t>
            </a:r>
          </a:p>
          <a:p>
            <a:endParaRPr lang="fr-FR" sz="1800" dirty="0">
              <a:effectLst/>
              <a:latin typeface="Times New Roman" panose="02020603050405020304" pitchFamily="18" charset="0"/>
              <a:ea typeface="Times New Roman" panose="02020603050405020304" pitchFamily="18" charset="0"/>
            </a:endParaRPr>
          </a:p>
          <a:p>
            <a:r>
              <a:rPr lang="fr-FR" sz="1800" dirty="0">
                <a:solidFill>
                  <a:srgbClr val="111111"/>
                </a:solidFill>
                <a:effectLst/>
                <a:latin typeface="Calibri" panose="020F0502020204030204" pitchFamily="34" charset="0"/>
                <a:ea typeface="Times New Roman" panose="02020603050405020304" pitchFamily="18" charset="0"/>
              </a:rPr>
              <a:t>Ces deux derniers tableaux peuvent avoir des manifestations multiples et intriqués et sont parfois difficiles à différencier quand ils ne sont pas tous les deux associés car il semblerait que ces prothèses s’infectent plus que les autres.</a:t>
            </a:r>
          </a:p>
          <a:p>
            <a:endParaRPr lang="fr-FR" sz="1800" dirty="0">
              <a:effectLst/>
              <a:latin typeface="Times New Roman" panose="02020603050405020304" pitchFamily="18" charset="0"/>
              <a:ea typeface="Times New Roman" panose="02020603050405020304" pitchFamily="18" charset="0"/>
            </a:endParaRPr>
          </a:p>
          <a:p>
            <a:r>
              <a:rPr lang="fr-FR" sz="1800" dirty="0">
                <a:solidFill>
                  <a:srgbClr val="111111"/>
                </a:solidFill>
                <a:effectLst/>
                <a:latin typeface="Calibri" panose="020F0502020204030204" pitchFamily="34" charset="0"/>
                <a:ea typeface="Times New Roman" panose="02020603050405020304" pitchFamily="18" charset="0"/>
              </a:rPr>
              <a:t>L’ARMD peut avoir des manifestations pelviennes, nerveuses ou vasculaire aboutissant à une errance diagnostic pouvant être particulièrement préjudiciable pour le patient, raison pour laquelle nous estimons que ces manifestations doivent attirer l’attention des chirurgiens et cliniciens  et doivent faire pousser les investigations.</a:t>
            </a:r>
          </a:p>
          <a:p>
            <a:endParaRPr lang="fr-FR" dirty="0">
              <a:solidFill>
                <a:srgbClr val="111111"/>
              </a:solidFill>
              <a:latin typeface="Calibri" panose="020F0502020204030204" pitchFamily="34" charset="0"/>
              <a:ea typeface="Times New Roman" panose="02020603050405020304" pitchFamily="18" charset="0"/>
            </a:endParaRPr>
          </a:p>
          <a:p>
            <a:endParaRPr lang="fr-FR" sz="1800" dirty="0">
              <a:effectLst/>
              <a:latin typeface="Times New Roman" panose="02020603050405020304" pitchFamily="18" charset="0"/>
              <a:ea typeface="Times New Roman" panose="02020603050405020304" pitchFamily="18" charset="0"/>
            </a:endParaRPr>
          </a:p>
          <a:p>
            <a:r>
              <a:rPr lang="fr-FR" sz="1800" dirty="0">
                <a:solidFill>
                  <a:srgbClr val="111111"/>
                </a:solidFill>
                <a:effectLst/>
                <a:latin typeface="Calibri" panose="020F0502020204030204" pitchFamily="34" charset="0"/>
                <a:ea typeface="Times New Roman" panose="02020603050405020304" pitchFamily="18" charset="0"/>
              </a:rPr>
              <a:t>Enfin, nous rappelons encore une fois que la SOFCOT a émis des recommandations claires pour le suivi et la prise en charge de ces patients et qu’il est très important de s’y conformer, chose qui malheureusement n’a pas été effectuée pour ce patient.</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412774720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41029</TotalTime>
  <Words>2287</Words>
  <Application>Microsoft Office PowerPoint</Application>
  <PresentationFormat>Grand écran</PresentationFormat>
  <Paragraphs>174</Paragraphs>
  <Slides>10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10</vt:i4>
      </vt:variant>
    </vt:vector>
  </HeadingPairs>
  <TitlesOfParts>
    <vt:vector size="22" baseType="lpstr">
      <vt:lpstr>AdvTT5235d5a9</vt:lpstr>
      <vt:lpstr>Arial</vt:lpstr>
      <vt:lpstr>ArialNarrow</vt:lpstr>
      <vt:lpstr>Calibri</vt:lpstr>
      <vt:lpstr>Calibri Light</vt:lpstr>
      <vt:lpstr>GkmdcdAdvP0005</vt:lpstr>
      <vt:lpstr>KrsjmlAdvTTb8864ccf.B+20</vt:lpstr>
      <vt:lpstr>LjsmbdAdvTTb8864ccf.B</vt:lpstr>
      <vt:lpstr>Times</vt:lpstr>
      <vt:lpstr>Times New Roman</vt:lpstr>
      <vt:lpstr>Wingdings</vt:lpstr>
      <vt:lpstr>Thème Office</vt:lpstr>
      <vt:lpstr>Pseudotumeur  infectée sur prothèse totale de hanche à couple de frottement métal-métal  Encore une cause d’errance diagnostic A propos d’un cas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ALVAL sur prothèse totale de hanche avec couple de frottement metal-metal compliqué d’une infection peri-prothétique avec comme point de départ une spondylodiscite infectieuse</dc:title>
  <dc:creator>aymen zgolli</dc:creator>
  <cp:lastModifiedBy>DAUFFOUIS MARYSE</cp:lastModifiedBy>
  <cp:revision>24</cp:revision>
  <dcterms:created xsi:type="dcterms:W3CDTF">2023-07-29T10:29:25Z</dcterms:created>
  <dcterms:modified xsi:type="dcterms:W3CDTF">2024-03-27T10:19:50Z</dcterms:modified>
</cp:coreProperties>
</file>